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sldIdLst>
    <p:sldId id="256" r:id="rId2"/>
    <p:sldId id="258" r:id="rId3"/>
    <p:sldId id="257" r:id="rId4"/>
    <p:sldId id="277" r:id="rId5"/>
    <p:sldId id="27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82" r:id="rId23"/>
    <p:sldId id="281" r:id="rId24"/>
    <p:sldId id="283" r:id="rId25"/>
    <p:sldId id="279" r:id="rId26"/>
    <p:sldId id="280" r:id="rId27"/>
    <p:sldId id="276" r:id="rId28"/>
    <p:sldId id="284" r:id="rId29"/>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NZ"/>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NZ"/>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noProof="0" smtClean="0"/>
              <a:t>Click to edit Master text styles</a:t>
            </a:r>
          </a:p>
          <a:p>
            <a:pPr lvl="1"/>
            <a:r>
              <a:rPr lang="en-NZ" noProof="0" smtClean="0"/>
              <a:t>Second level</a:t>
            </a:r>
          </a:p>
          <a:p>
            <a:pPr lvl="2"/>
            <a:r>
              <a:rPr lang="en-NZ" noProof="0" smtClean="0"/>
              <a:t>Third level</a:t>
            </a:r>
          </a:p>
          <a:p>
            <a:pPr lvl="3"/>
            <a:r>
              <a:rPr lang="en-NZ" noProof="0" smtClean="0"/>
              <a:t>Fourth level</a:t>
            </a:r>
          </a:p>
          <a:p>
            <a:pPr lvl="4"/>
            <a:r>
              <a:rPr lang="en-NZ"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NZ"/>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A8C57A2-81FD-4B34-87F7-974B4CBFA46D}" type="slidenum">
              <a:rPr lang="en-NZ"/>
              <a:pPr/>
              <a:t>‹#›</a:t>
            </a:fld>
            <a:endParaRPr lang="en-NZ"/>
          </a:p>
        </p:txBody>
      </p:sp>
    </p:spTree>
    <p:extLst>
      <p:ext uri="{BB962C8B-B14F-4D97-AF65-F5344CB8AC3E}">
        <p14:creationId xmlns:p14="http://schemas.microsoft.com/office/powerpoint/2010/main" val="4193890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684F3B-E037-4D2D-B3CC-193F6704F6DC}" type="slidenum">
              <a:rPr lang="en-NZ"/>
              <a:pPr eaLnBrk="1" hangingPunct="1"/>
              <a:t>16</a:t>
            </a:fld>
            <a:endParaRPr lang="en-NZ"/>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4400" y="4343400"/>
            <a:ext cx="5029200" cy="4114800"/>
          </a:xfrm>
          <a:noFill/>
        </p:spPr>
        <p:txBody>
          <a:bodyPr/>
          <a:lstStyle/>
          <a:p>
            <a:pPr eaLnBrk="1" hangingPunct="1">
              <a:spcBef>
                <a:spcPct val="50000"/>
              </a:spcBef>
            </a:pPr>
            <a:r>
              <a:rPr lang="en-GB" sz="1400" smtClean="0">
                <a:latin typeface="Arial" panose="020B0604020202020204" pitchFamily="34" charset="0"/>
              </a:rPr>
              <a:t>Figure 1. Neanderthal skeletons are characterized in part by long, low skulls with occipital buns and suprainiac fossae, enlarged juxtamastoid eminences, and large, double-arched brow ridges; faces which are pulled forward with large nasal apertures and swept-back cheek bones; and chinless mandibles with spaces behind the last molars. Postcranially, their skeletons have large torsos with long clavicles, broad scapulae, expanded rib cages and wide pelves with long pubic bones. Limb-bones are robust with large joint surfaces. The lower lower limbs are short.</a:t>
            </a:r>
          </a:p>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3479580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latin typeface="Arial" charset="0"/>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latin typeface="Arial" charset="0"/>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latin typeface="Arial" charset="0"/>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latin typeface="Arial"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sp>
        <p:nvSpPr>
          <p:cNvPr id="5130"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NZ" noProof="0" smtClean="0"/>
              <a:t>Click to edit Master title style</a:t>
            </a:r>
          </a:p>
        </p:txBody>
      </p:sp>
      <p:sp>
        <p:nvSpPr>
          <p:cNvPr id="51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NZ" noProof="0" smtClean="0"/>
              <a:t>Click to edit Master subtitle style</a:t>
            </a:r>
          </a:p>
        </p:txBody>
      </p:sp>
      <p:sp>
        <p:nvSpPr>
          <p:cNvPr id="12" name="Rectangle 12"/>
          <p:cNvSpPr>
            <a:spLocks noGrp="1" noChangeArrowheads="1"/>
          </p:cNvSpPr>
          <p:nvPr>
            <p:ph type="dt" sz="quarter" idx="10"/>
          </p:nvPr>
        </p:nvSpPr>
        <p:spPr/>
        <p:txBody>
          <a:bodyPr/>
          <a:lstStyle>
            <a:lvl1pPr>
              <a:defRPr smtClean="0"/>
            </a:lvl1pPr>
          </a:lstStyle>
          <a:p>
            <a:pPr>
              <a:defRPr/>
            </a:pPr>
            <a:endParaRPr lang="en-NZ"/>
          </a:p>
        </p:txBody>
      </p:sp>
      <p:sp>
        <p:nvSpPr>
          <p:cNvPr id="13" name="Rectangle 13"/>
          <p:cNvSpPr>
            <a:spLocks noGrp="1" noChangeArrowheads="1"/>
          </p:cNvSpPr>
          <p:nvPr>
            <p:ph type="ftr" sz="quarter" idx="11"/>
          </p:nvPr>
        </p:nvSpPr>
        <p:spPr/>
        <p:txBody>
          <a:bodyPr/>
          <a:lstStyle>
            <a:lvl1pPr>
              <a:defRPr smtClean="0"/>
            </a:lvl1pPr>
          </a:lstStyle>
          <a:p>
            <a:pPr>
              <a:defRPr/>
            </a:pPr>
            <a:endParaRPr lang="en-NZ"/>
          </a:p>
        </p:txBody>
      </p:sp>
      <p:sp>
        <p:nvSpPr>
          <p:cNvPr id="14" name="Rectangle 14"/>
          <p:cNvSpPr>
            <a:spLocks noGrp="1" noChangeArrowheads="1"/>
          </p:cNvSpPr>
          <p:nvPr>
            <p:ph type="sldNum" sz="quarter" idx="12"/>
          </p:nvPr>
        </p:nvSpPr>
        <p:spPr/>
        <p:txBody>
          <a:bodyPr/>
          <a:lstStyle>
            <a:lvl1pPr>
              <a:defRPr/>
            </a:lvl1pPr>
          </a:lstStyle>
          <a:p>
            <a:fld id="{97578F90-069D-477A-A77C-9A80DD234296}" type="slidenum">
              <a:rPr lang="en-NZ"/>
              <a:pPr/>
              <a:t>‹#›</a:t>
            </a:fld>
            <a:endParaRPr lang="en-NZ"/>
          </a:p>
        </p:txBody>
      </p:sp>
    </p:spTree>
    <p:extLst>
      <p:ext uri="{BB962C8B-B14F-4D97-AF65-F5344CB8AC3E}">
        <p14:creationId xmlns:p14="http://schemas.microsoft.com/office/powerpoint/2010/main" val="2369270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2"/>
          <p:cNvSpPr>
            <a:spLocks noGrp="1" noChangeArrowheads="1"/>
          </p:cNvSpPr>
          <p:nvPr>
            <p:ph type="dt" sz="half" idx="10"/>
          </p:nvPr>
        </p:nvSpPr>
        <p:spPr>
          <a:ln/>
        </p:spPr>
        <p:txBody>
          <a:bodyPr/>
          <a:lstStyle>
            <a:lvl1pPr>
              <a:defRPr/>
            </a:lvl1pPr>
          </a:lstStyle>
          <a:p>
            <a:pPr>
              <a:defRPr/>
            </a:pPr>
            <a:endParaRPr lang="en-NZ"/>
          </a:p>
        </p:txBody>
      </p:sp>
      <p:sp>
        <p:nvSpPr>
          <p:cNvPr id="5" name="Rectangle 13"/>
          <p:cNvSpPr>
            <a:spLocks noGrp="1" noChangeArrowheads="1"/>
          </p:cNvSpPr>
          <p:nvPr>
            <p:ph type="ftr" sz="quarter" idx="11"/>
          </p:nvPr>
        </p:nvSpPr>
        <p:spPr>
          <a:ln/>
        </p:spPr>
        <p:txBody>
          <a:bodyPr/>
          <a:lstStyle>
            <a:lvl1pPr>
              <a:defRPr/>
            </a:lvl1pPr>
          </a:lstStyle>
          <a:p>
            <a:pPr>
              <a:defRPr/>
            </a:pPr>
            <a:endParaRPr lang="en-NZ"/>
          </a:p>
        </p:txBody>
      </p:sp>
      <p:sp>
        <p:nvSpPr>
          <p:cNvPr id="6" name="Rectangle 14"/>
          <p:cNvSpPr>
            <a:spLocks noGrp="1" noChangeArrowheads="1"/>
          </p:cNvSpPr>
          <p:nvPr>
            <p:ph type="sldNum" sz="quarter" idx="12"/>
          </p:nvPr>
        </p:nvSpPr>
        <p:spPr>
          <a:ln/>
        </p:spPr>
        <p:txBody>
          <a:bodyPr/>
          <a:lstStyle>
            <a:lvl1pPr>
              <a:defRPr/>
            </a:lvl1pPr>
          </a:lstStyle>
          <a:p>
            <a:fld id="{0DD96106-0BD0-4105-B462-CEF650B3210F}" type="slidenum">
              <a:rPr lang="en-NZ"/>
              <a:pPr/>
              <a:t>‹#›</a:t>
            </a:fld>
            <a:endParaRPr lang="en-NZ"/>
          </a:p>
        </p:txBody>
      </p:sp>
    </p:spTree>
    <p:extLst>
      <p:ext uri="{BB962C8B-B14F-4D97-AF65-F5344CB8AC3E}">
        <p14:creationId xmlns:p14="http://schemas.microsoft.com/office/powerpoint/2010/main" val="412795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2"/>
          <p:cNvSpPr>
            <a:spLocks noGrp="1" noChangeArrowheads="1"/>
          </p:cNvSpPr>
          <p:nvPr>
            <p:ph type="dt" sz="half" idx="10"/>
          </p:nvPr>
        </p:nvSpPr>
        <p:spPr>
          <a:ln/>
        </p:spPr>
        <p:txBody>
          <a:bodyPr/>
          <a:lstStyle>
            <a:lvl1pPr>
              <a:defRPr/>
            </a:lvl1pPr>
          </a:lstStyle>
          <a:p>
            <a:pPr>
              <a:defRPr/>
            </a:pPr>
            <a:endParaRPr lang="en-NZ"/>
          </a:p>
        </p:txBody>
      </p:sp>
      <p:sp>
        <p:nvSpPr>
          <p:cNvPr id="5" name="Rectangle 13"/>
          <p:cNvSpPr>
            <a:spLocks noGrp="1" noChangeArrowheads="1"/>
          </p:cNvSpPr>
          <p:nvPr>
            <p:ph type="ftr" sz="quarter" idx="11"/>
          </p:nvPr>
        </p:nvSpPr>
        <p:spPr>
          <a:ln/>
        </p:spPr>
        <p:txBody>
          <a:bodyPr/>
          <a:lstStyle>
            <a:lvl1pPr>
              <a:defRPr/>
            </a:lvl1pPr>
          </a:lstStyle>
          <a:p>
            <a:pPr>
              <a:defRPr/>
            </a:pPr>
            <a:endParaRPr lang="en-NZ"/>
          </a:p>
        </p:txBody>
      </p:sp>
      <p:sp>
        <p:nvSpPr>
          <p:cNvPr id="6" name="Rectangle 14"/>
          <p:cNvSpPr>
            <a:spLocks noGrp="1" noChangeArrowheads="1"/>
          </p:cNvSpPr>
          <p:nvPr>
            <p:ph type="sldNum" sz="quarter" idx="12"/>
          </p:nvPr>
        </p:nvSpPr>
        <p:spPr>
          <a:ln/>
        </p:spPr>
        <p:txBody>
          <a:bodyPr/>
          <a:lstStyle>
            <a:lvl1pPr>
              <a:defRPr/>
            </a:lvl1pPr>
          </a:lstStyle>
          <a:p>
            <a:fld id="{1822338D-8FCD-4F55-8E1E-A5264BCB1237}" type="slidenum">
              <a:rPr lang="en-NZ"/>
              <a:pPr/>
              <a:t>‹#›</a:t>
            </a:fld>
            <a:endParaRPr lang="en-NZ"/>
          </a:p>
        </p:txBody>
      </p:sp>
    </p:spTree>
    <p:extLst>
      <p:ext uri="{BB962C8B-B14F-4D97-AF65-F5344CB8AC3E}">
        <p14:creationId xmlns:p14="http://schemas.microsoft.com/office/powerpoint/2010/main" val="248250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lipArt Placeholder 3"/>
          <p:cNvSpPr>
            <a:spLocks noGrp="1"/>
          </p:cNvSpPr>
          <p:nvPr>
            <p:ph type="clipArt" sz="half" idx="2"/>
          </p:nvPr>
        </p:nvSpPr>
        <p:spPr>
          <a:xfrm>
            <a:off x="4648200" y="1600200"/>
            <a:ext cx="4038600" cy="4530725"/>
          </a:xfrm>
        </p:spPr>
        <p:txBody>
          <a:bodyPr/>
          <a:lstStyle/>
          <a:p>
            <a:pPr lvl="0"/>
            <a:endParaRPr lang="en-NZ" noProof="0" smtClean="0"/>
          </a:p>
        </p:txBody>
      </p:sp>
      <p:sp>
        <p:nvSpPr>
          <p:cNvPr id="5" name="Rectangle 12"/>
          <p:cNvSpPr>
            <a:spLocks noGrp="1" noChangeArrowheads="1"/>
          </p:cNvSpPr>
          <p:nvPr>
            <p:ph type="dt" sz="half" idx="10"/>
          </p:nvPr>
        </p:nvSpPr>
        <p:spPr>
          <a:ln/>
        </p:spPr>
        <p:txBody>
          <a:bodyPr/>
          <a:lstStyle>
            <a:lvl1pPr>
              <a:defRPr/>
            </a:lvl1pPr>
          </a:lstStyle>
          <a:p>
            <a:pPr>
              <a:defRPr/>
            </a:pPr>
            <a:endParaRPr lang="en-NZ"/>
          </a:p>
        </p:txBody>
      </p:sp>
      <p:sp>
        <p:nvSpPr>
          <p:cNvPr id="6" name="Rectangle 13"/>
          <p:cNvSpPr>
            <a:spLocks noGrp="1" noChangeArrowheads="1"/>
          </p:cNvSpPr>
          <p:nvPr>
            <p:ph type="ftr" sz="quarter" idx="11"/>
          </p:nvPr>
        </p:nvSpPr>
        <p:spPr>
          <a:ln/>
        </p:spPr>
        <p:txBody>
          <a:bodyPr/>
          <a:lstStyle>
            <a:lvl1pPr>
              <a:defRPr/>
            </a:lvl1pPr>
          </a:lstStyle>
          <a:p>
            <a:pPr>
              <a:defRPr/>
            </a:pPr>
            <a:endParaRPr lang="en-NZ"/>
          </a:p>
        </p:txBody>
      </p:sp>
      <p:sp>
        <p:nvSpPr>
          <p:cNvPr id="7" name="Rectangle 14"/>
          <p:cNvSpPr>
            <a:spLocks noGrp="1" noChangeArrowheads="1"/>
          </p:cNvSpPr>
          <p:nvPr>
            <p:ph type="sldNum" sz="quarter" idx="12"/>
          </p:nvPr>
        </p:nvSpPr>
        <p:spPr>
          <a:ln/>
        </p:spPr>
        <p:txBody>
          <a:bodyPr/>
          <a:lstStyle>
            <a:lvl1pPr>
              <a:defRPr/>
            </a:lvl1pPr>
          </a:lstStyle>
          <a:p>
            <a:fld id="{7BCBC205-D98E-4C89-97DE-C8F12ED0E022}" type="slidenum">
              <a:rPr lang="en-NZ"/>
              <a:pPr/>
              <a:t>‹#›</a:t>
            </a:fld>
            <a:endParaRPr lang="en-NZ"/>
          </a:p>
        </p:txBody>
      </p:sp>
    </p:spTree>
    <p:extLst>
      <p:ext uri="{BB962C8B-B14F-4D97-AF65-F5344CB8AC3E}">
        <p14:creationId xmlns:p14="http://schemas.microsoft.com/office/powerpoint/2010/main" val="373573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2"/>
          <p:cNvSpPr>
            <a:spLocks noGrp="1" noChangeArrowheads="1"/>
          </p:cNvSpPr>
          <p:nvPr>
            <p:ph type="dt" sz="half" idx="10"/>
          </p:nvPr>
        </p:nvSpPr>
        <p:spPr>
          <a:ln/>
        </p:spPr>
        <p:txBody>
          <a:bodyPr/>
          <a:lstStyle>
            <a:lvl1pPr>
              <a:defRPr/>
            </a:lvl1pPr>
          </a:lstStyle>
          <a:p>
            <a:pPr>
              <a:defRPr/>
            </a:pPr>
            <a:endParaRPr lang="en-NZ"/>
          </a:p>
        </p:txBody>
      </p:sp>
      <p:sp>
        <p:nvSpPr>
          <p:cNvPr id="5" name="Rectangle 13"/>
          <p:cNvSpPr>
            <a:spLocks noGrp="1" noChangeArrowheads="1"/>
          </p:cNvSpPr>
          <p:nvPr>
            <p:ph type="ftr" sz="quarter" idx="11"/>
          </p:nvPr>
        </p:nvSpPr>
        <p:spPr>
          <a:ln/>
        </p:spPr>
        <p:txBody>
          <a:bodyPr/>
          <a:lstStyle>
            <a:lvl1pPr>
              <a:defRPr/>
            </a:lvl1pPr>
          </a:lstStyle>
          <a:p>
            <a:pPr>
              <a:defRPr/>
            </a:pPr>
            <a:endParaRPr lang="en-NZ"/>
          </a:p>
        </p:txBody>
      </p:sp>
      <p:sp>
        <p:nvSpPr>
          <p:cNvPr id="6" name="Rectangle 14"/>
          <p:cNvSpPr>
            <a:spLocks noGrp="1" noChangeArrowheads="1"/>
          </p:cNvSpPr>
          <p:nvPr>
            <p:ph type="sldNum" sz="quarter" idx="12"/>
          </p:nvPr>
        </p:nvSpPr>
        <p:spPr>
          <a:ln/>
        </p:spPr>
        <p:txBody>
          <a:bodyPr/>
          <a:lstStyle>
            <a:lvl1pPr>
              <a:defRPr/>
            </a:lvl1pPr>
          </a:lstStyle>
          <a:p>
            <a:fld id="{F3C0EB40-FC8A-462F-A53A-33BD93E6FE51}" type="slidenum">
              <a:rPr lang="en-NZ"/>
              <a:pPr/>
              <a:t>‹#›</a:t>
            </a:fld>
            <a:endParaRPr lang="en-NZ"/>
          </a:p>
        </p:txBody>
      </p:sp>
    </p:spTree>
    <p:extLst>
      <p:ext uri="{BB962C8B-B14F-4D97-AF65-F5344CB8AC3E}">
        <p14:creationId xmlns:p14="http://schemas.microsoft.com/office/powerpoint/2010/main" val="253632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NZ"/>
          </a:p>
        </p:txBody>
      </p:sp>
      <p:sp>
        <p:nvSpPr>
          <p:cNvPr id="5" name="Rectangle 13"/>
          <p:cNvSpPr>
            <a:spLocks noGrp="1" noChangeArrowheads="1"/>
          </p:cNvSpPr>
          <p:nvPr>
            <p:ph type="ftr" sz="quarter" idx="11"/>
          </p:nvPr>
        </p:nvSpPr>
        <p:spPr>
          <a:ln/>
        </p:spPr>
        <p:txBody>
          <a:bodyPr/>
          <a:lstStyle>
            <a:lvl1pPr>
              <a:defRPr/>
            </a:lvl1pPr>
          </a:lstStyle>
          <a:p>
            <a:pPr>
              <a:defRPr/>
            </a:pPr>
            <a:endParaRPr lang="en-NZ"/>
          </a:p>
        </p:txBody>
      </p:sp>
      <p:sp>
        <p:nvSpPr>
          <p:cNvPr id="6" name="Rectangle 14"/>
          <p:cNvSpPr>
            <a:spLocks noGrp="1" noChangeArrowheads="1"/>
          </p:cNvSpPr>
          <p:nvPr>
            <p:ph type="sldNum" sz="quarter" idx="12"/>
          </p:nvPr>
        </p:nvSpPr>
        <p:spPr>
          <a:ln/>
        </p:spPr>
        <p:txBody>
          <a:bodyPr/>
          <a:lstStyle>
            <a:lvl1pPr>
              <a:defRPr/>
            </a:lvl1pPr>
          </a:lstStyle>
          <a:p>
            <a:fld id="{0EACB8A8-4606-4134-8E62-810F0C5BF1B2}" type="slidenum">
              <a:rPr lang="en-NZ"/>
              <a:pPr/>
              <a:t>‹#›</a:t>
            </a:fld>
            <a:endParaRPr lang="en-NZ"/>
          </a:p>
        </p:txBody>
      </p:sp>
    </p:spTree>
    <p:extLst>
      <p:ext uri="{BB962C8B-B14F-4D97-AF65-F5344CB8AC3E}">
        <p14:creationId xmlns:p14="http://schemas.microsoft.com/office/powerpoint/2010/main" val="326942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2"/>
          <p:cNvSpPr>
            <a:spLocks noGrp="1" noChangeArrowheads="1"/>
          </p:cNvSpPr>
          <p:nvPr>
            <p:ph type="dt" sz="half" idx="10"/>
          </p:nvPr>
        </p:nvSpPr>
        <p:spPr>
          <a:ln/>
        </p:spPr>
        <p:txBody>
          <a:bodyPr/>
          <a:lstStyle>
            <a:lvl1pPr>
              <a:defRPr/>
            </a:lvl1pPr>
          </a:lstStyle>
          <a:p>
            <a:pPr>
              <a:defRPr/>
            </a:pPr>
            <a:endParaRPr lang="en-NZ"/>
          </a:p>
        </p:txBody>
      </p:sp>
      <p:sp>
        <p:nvSpPr>
          <p:cNvPr id="6" name="Rectangle 13"/>
          <p:cNvSpPr>
            <a:spLocks noGrp="1" noChangeArrowheads="1"/>
          </p:cNvSpPr>
          <p:nvPr>
            <p:ph type="ftr" sz="quarter" idx="11"/>
          </p:nvPr>
        </p:nvSpPr>
        <p:spPr>
          <a:ln/>
        </p:spPr>
        <p:txBody>
          <a:bodyPr/>
          <a:lstStyle>
            <a:lvl1pPr>
              <a:defRPr/>
            </a:lvl1pPr>
          </a:lstStyle>
          <a:p>
            <a:pPr>
              <a:defRPr/>
            </a:pPr>
            <a:endParaRPr lang="en-NZ"/>
          </a:p>
        </p:txBody>
      </p:sp>
      <p:sp>
        <p:nvSpPr>
          <p:cNvPr id="7" name="Rectangle 14"/>
          <p:cNvSpPr>
            <a:spLocks noGrp="1" noChangeArrowheads="1"/>
          </p:cNvSpPr>
          <p:nvPr>
            <p:ph type="sldNum" sz="quarter" idx="12"/>
          </p:nvPr>
        </p:nvSpPr>
        <p:spPr>
          <a:ln/>
        </p:spPr>
        <p:txBody>
          <a:bodyPr/>
          <a:lstStyle>
            <a:lvl1pPr>
              <a:defRPr/>
            </a:lvl1pPr>
          </a:lstStyle>
          <a:p>
            <a:fld id="{53B6B91A-5442-49F3-8FB9-573C1CCF2CDC}" type="slidenum">
              <a:rPr lang="en-NZ"/>
              <a:pPr/>
              <a:t>‹#›</a:t>
            </a:fld>
            <a:endParaRPr lang="en-NZ"/>
          </a:p>
        </p:txBody>
      </p:sp>
    </p:spTree>
    <p:extLst>
      <p:ext uri="{BB962C8B-B14F-4D97-AF65-F5344CB8AC3E}">
        <p14:creationId xmlns:p14="http://schemas.microsoft.com/office/powerpoint/2010/main" val="181804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2"/>
          <p:cNvSpPr>
            <a:spLocks noGrp="1" noChangeArrowheads="1"/>
          </p:cNvSpPr>
          <p:nvPr>
            <p:ph type="dt" sz="half" idx="10"/>
          </p:nvPr>
        </p:nvSpPr>
        <p:spPr>
          <a:ln/>
        </p:spPr>
        <p:txBody>
          <a:bodyPr/>
          <a:lstStyle>
            <a:lvl1pPr>
              <a:defRPr/>
            </a:lvl1pPr>
          </a:lstStyle>
          <a:p>
            <a:pPr>
              <a:defRPr/>
            </a:pPr>
            <a:endParaRPr lang="en-NZ"/>
          </a:p>
        </p:txBody>
      </p:sp>
      <p:sp>
        <p:nvSpPr>
          <p:cNvPr id="8" name="Rectangle 13"/>
          <p:cNvSpPr>
            <a:spLocks noGrp="1" noChangeArrowheads="1"/>
          </p:cNvSpPr>
          <p:nvPr>
            <p:ph type="ftr" sz="quarter" idx="11"/>
          </p:nvPr>
        </p:nvSpPr>
        <p:spPr>
          <a:ln/>
        </p:spPr>
        <p:txBody>
          <a:bodyPr/>
          <a:lstStyle>
            <a:lvl1pPr>
              <a:defRPr/>
            </a:lvl1pPr>
          </a:lstStyle>
          <a:p>
            <a:pPr>
              <a:defRPr/>
            </a:pPr>
            <a:endParaRPr lang="en-NZ"/>
          </a:p>
        </p:txBody>
      </p:sp>
      <p:sp>
        <p:nvSpPr>
          <p:cNvPr id="9" name="Rectangle 14"/>
          <p:cNvSpPr>
            <a:spLocks noGrp="1" noChangeArrowheads="1"/>
          </p:cNvSpPr>
          <p:nvPr>
            <p:ph type="sldNum" sz="quarter" idx="12"/>
          </p:nvPr>
        </p:nvSpPr>
        <p:spPr>
          <a:ln/>
        </p:spPr>
        <p:txBody>
          <a:bodyPr/>
          <a:lstStyle>
            <a:lvl1pPr>
              <a:defRPr/>
            </a:lvl1pPr>
          </a:lstStyle>
          <a:p>
            <a:fld id="{A1B6F00A-165E-4B8E-963B-460CF4B00B5E}" type="slidenum">
              <a:rPr lang="en-NZ"/>
              <a:pPr/>
              <a:t>‹#›</a:t>
            </a:fld>
            <a:endParaRPr lang="en-NZ"/>
          </a:p>
        </p:txBody>
      </p:sp>
    </p:spTree>
    <p:extLst>
      <p:ext uri="{BB962C8B-B14F-4D97-AF65-F5344CB8AC3E}">
        <p14:creationId xmlns:p14="http://schemas.microsoft.com/office/powerpoint/2010/main" val="225263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2"/>
          <p:cNvSpPr>
            <a:spLocks noGrp="1" noChangeArrowheads="1"/>
          </p:cNvSpPr>
          <p:nvPr>
            <p:ph type="dt" sz="half" idx="10"/>
          </p:nvPr>
        </p:nvSpPr>
        <p:spPr>
          <a:ln/>
        </p:spPr>
        <p:txBody>
          <a:bodyPr/>
          <a:lstStyle>
            <a:lvl1pPr>
              <a:defRPr/>
            </a:lvl1pPr>
          </a:lstStyle>
          <a:p>
            <a:pPr>
              <a:defRPr/>
            </a:pPr>
            <a:endParaRPr lang="en-NZ"/>
          </a:p>
        </p:txBody>
      </p:sp>
      <p:sp>
        <p:nvSpPr>
          <p:cNvPr id="4" name="Rectangle 13"/>
          <p:cNvSpPr>
            <a:spLocks noGrp="1" noChangeArrowheads="1"/>
          </p:cNvSpPr>
          <p:nvPr>
            <p:ph type="ftr" sz="quarter" idx="11"/>
          </p:nvPr>
        </p:nvSpPr>
        <p:spPr>
          <a:ln/>
        </p:spPr>
        <p:txBody>
          <a:bodyPr/>
          <a:lstStyle>
            <a:lvl1pPr>
              <a:defRPr/>
            </a:lvl1pPr>
          </a:lstStyle>
          <a:p>
            <a:pPr>
              <a:defRPr/>
            </a:pPr>
            <a:endParaRPr lang="en-NZ"/>
          </a:p>
        </p:txBody>
      </p:sp>
      <p:sp>
        <p:nvSpPr>
          <p:cNvPr id="5" name="Rectangle 14"/>
          <p:cNvSpPr>
            <a:spLocks noGrp="1" noChangeArrowheads="1"/>
          </p:cNvSpPr>
          <p:nvPr>
            <p:ph type="sldNum" sz="quarter" idx="12"/>
          </p:nvPr>
        </p:nvSpPr>
        <p:spPr>
          <a:ln/>
        </p:spPr>
        <p:txBody>
          <a:bodyPr/>
          <a:lstStyle>
            <a:lvl1pPr>
              <a:defRPr/>
            </a:lvl1pPr>
          </a:lstStyle>
          <a:p>
            <a:fld id="{5D4009CF-041F-40FD-A5F6-4255E55809DF}" type="slidenum">
              <a:rPr lang="en-NZ"/>
              <a:pPr/>
              <a:t>‹#›</a:t>
            </a:fld>
            <a:endParaRPr lang="en-NZ"/>
          </a:p>
        </p:txBody>
      </p:sp>
    </p:spTree>
    <p:extLst>
      <p:ext uri="{BB962C8B-B14F-4D97-AF65-F5344CB8AC3E}">
        <p14:creationId xmlns:p14="http://schemas.microsoft.com/office/powerpoint/2010/main" val="213118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NZ"/>
          </a:p>
        </p:txBody>
      </p:sp>
      <p:sp>
        <p:nvSpPr>
          <p:cNvPr id="3" name="Rectangle 13"/>
          <p:cNvSpPr>
            <a:spLocks noGrp="1" noChangeArrowheads="1"/>
          </p:cNvSpPr>
          <p:nvPr>
            <p:ph type="ftr" sz="quarter" idx="11"/>
          </p:nvPr>
        </p:nvSpPr>
        <p:spPr>
          <a:ln/>
        </p:spPr>
        <p:txBody>
          <a:bodyPr/>
          <a:lstStyle>
            <a:lvl1pPr>
              <a:defRPr/>
            </a:lvl1pPr>
          </a:lstStyle>
          <a:p>
            <a:pPr>
              <a:defRPr/>
            </a:pPr>
            <a:endParaRPr lang="en-NZ"/>
          </a:p>
        </p:txBody>
      </p:sp>
      <p:sp>
        <p:nvSpPr>
          <p:cNvPr id="4" name="Rectangle 14"/>
          <p:cNvSpPr>
            <a:spLocks noGrp="1" noChangeArrowheads="1"/>
          </p:cNvSpPr>
          <p:nvPr>
            <p:ph type="sldNum" sz="quarter" idx="12"/>
          </p:nvPr>
        </p:nvSpPr>
        <p:spPr>
          <a:ln/>
        </p:spPr>
        <p:txBody>
          <a:bodyPr/>
          <a:lstStyle>
            <a:lvl1pPr>
              <a:defRPr/>
            </a:lvl1pPr>
          </a:lstStyle>
          <a:p>
            <a:fld id="{76849843-841C-4A31-93BD-F03CD07C12FC}" type="slidenum">
              <a:rPr lang="en-NZ"/>
              <a:pPr/>
              <a:t>‹#›</a:t>
            </a:fld>
            <a:endParaRPr lang="en-NZ"/>
          </a:p>
        </p:txBody>
      </p:sp>
    </p:spTree>
    <p:extLst>
      <p:ext uri="{BB962C8B-B14F-4D97-AF65-F5344CB8AC3E}">
        <p14:creationId xmlns:p14="http://schemas.microsoft.com/office/powerpoint/2010/main" val="2038787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NZ"/>
          </a:p>
        </p:txBody>
      </p:sp>
      <p:sp>
        <p:nvSpPr>
          <p:cNvPr id="6" name="Rectangle 13"/>
          <p:cNvSpPr>
            <a:spLocks noGrp="1" noChangeArrowheads="1"/>
          </p:cNvSpPr>
          <p:nvPr>
            <p:ph type="ftr" sz="quarter" idx="11"/>
          </p:nvPr>
        </p:nvSpPr>
        <p:spPr>
          <a:ln/>
        </p:spPr>
        <p:txBody>
          <a:bodyPr/>
          <a:lstStyle>
            <a:lvl1pPr>
              <a:defRPr/>
            </a:lvl1pPr>
          </a:lstStyle>
          <a:p>
            <a:pPr>
              <a:defRPr/>
            </a:pPr>
            <a:endParaRPr lang="en-NZ"/>
          </a:p>
        </p:txBody>
      </p:sp>
      <p:sp>
        <p:nvSpPr>
          <p:cNvPr id="7" name="Rectangle 14"/>
          <p:cNvSpPr>
            <a:spLocks noGrp="1" noChangeArrowheads="1"/>
          </p:cNvSpPr>
          <p:nvPr>
            <p:ph type="sldNum" sz="quarter" idx="12"/>
          </p:nvPr>
        </p:nvSpPr>
        <p:spPr>
          <a:ln/>
        </p:spPr>
        <p:txBody>
          <a:bodyPr/>
          <a:lstStyle>
            <a:lvl1pPr>
              <a:defRPr/>
            </a:lvl1pPr>
          </a:lstStyle>
          <a:p>
            <a:fld id="{9E9FE24E-2F29-4756-A941-D196CE7D3A69}" type="slidenum">
              <a:rPr lang="en-NZ"/>
              <a:pPr/>
              <a:t>‹#›</a:t>
            </a:fld>
            <a:endParaRPr lang="en-NZ"/>
          </a:p>
        </p:txBody>
      </p:sp>
    </p:spTree>
    <p:extLst>
      <p:ext uri="{BB962C8B-B14F-4D97-AF65-F5344CB8AC3E}">
        <p14:creationId xmlns:p14="http://schemas.microsoft.com/office/powerpoint/2010/main" val="329855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NZ"/>
          </a:p>
        </p:txBody>
      </p:sp>
      <p:sp>
        <p:nvSpPr>
          <p:cNvPr id="6" name="Rectangle 13"/>
          <p:cNvSpPr>
            <a:spLocks noGrp="1" noChangeArrowheads="1"/>
          </p:cNvSpPr>
          <p:nvPr>
            <p:ph type="ftr" sz="quarter" idx="11"/>
          </p:nvPr>
        </p:nvSpPr>
        <p:spPr>
          <a:ln/>
        </p:spPr>
        <p:txBody>
          <a:bodyPr/>
          <a:lstStyle>
            <a:lvl1pPr>
              <a:defRPr/>
            </a:lvl1pPr>
          </a:lstStyle>
          <a:p>
            <a:pPr>
              <a:defRPr/>
            </a:pPr>
            <a:endParaRPr lang="en-NZ"/>
          </a:p>
        </p:txBody>
      </p:sp>
      <p:sp>
        <p:nvSpPr>
          <p:cNvPr id="7" name="Rectangle 14"/>
          <p:cNvSpPr>
            <a:spLocks noGrp="1" noChangeArrowheads="1"/>
          </p:cNvSpPr>
          <p:nvPr>
            <p:ph type="sldNum" sz="quarter" idx="12"/>
          </p:nvPr>
        </p:nvSpPr>
        <p:spPr>
          <a:ln/>
        </p:spPr>
        <p:txBody>
          <a:bodyPr/>
          <a:lstStyle>
            <a:lvl1pPr>
              <a:defRPr/>
            </a:lvl1pPr>
          </a:lstStyle>
          <a:p>
            <a:fld id="{C01820D2-9E6A-497C-8110-09396E1AE08A}" type="slidenum">
              <a:rPr lang="en-NZ"/>
              <a:pPr/>
              <a:t>‹#›</a:t>
            </a:fld>
            <a:endParaRPr lang="en-NZ"/>
          </a:p>
        </p:txBody>
      </p:sp>
    </p:spTree>
    <p:extLst>
      <p:ext uri="{BB962C8B-B14F-4D97-AF65-F5344CB8AC3E}">
        <p14:creationId xmlns:p14="http://schemas.microsoft.com/office/powerpoint/2010/main" val="405740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409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latin typeface="Arial" charset="0"/>
              </a:endParaRPr>
            </a:p>
          </p:txBody>
        </p:sp>
        <p:sp>
          <p:nvSpPr>
            <p:cNvPr id="410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latin typeface="Arial" charset="0"/>
              </a:endParaRPr>
            </a:p>
          </p:txBody>
        </p:sp>
        <p:sp>
          <p:nvSpPr>
            <p:cNvPr id="410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latin typeface="Arial" charset="0"/>
              </a:endParaRPr>
            </a:p>
          </p:txBody>
        </p:sp>
        <p:sp>
          <p:nvSpPr>
            <p:cNvPr id="410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latin typeface="Arial" charset="0"/>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sp>
        <p:nvSpPr>
          <p:cNvPr id="410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NZ" smtClean="0"/>
              <a:t>Click to edit Master title style</a:t>
            </a:r>
          </a:p>
        </p:txBody>
      </p:sp>
      <p:sp>
        <p:nvSpPr>
          <p:cNvPr id="410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4108"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10199"/>
                  </a:outerShdw>
                </a:effectLst>
                <a:latin typeface="Arial" charset="0"/>
              </a:defRPr>
            </a:lvl1pPr>
          </a:lstStyle>
          <a:p>
            <a:pPr>
              <a:defRPr/>
            </a:pPr>
            <a:endParaRPr lang="en-NZ"/>
          </a:p>
        </p:txBody>
      </p:sp>
      <p:sp>
        <p:nvSpPr>
          <p:cNvPr id="4109"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10199"/>
                  </a:outerShdw>
                </a:effectLst>
                <a:latin typeface="Arial" charset="0"/>
              </a:defRPr>
            </a:lvl1pPr>
          </a:lstStyle>
          <a:p>
            <a:pPr>
              <a:defRPr/>
            </a:pPr>
            <a:endParaRPr lang="en-NZ"/>
          </a:p>
        </p:txBody>
      </p:sp>
      <p:sp>
        <p:nvSpPr>
          <p:cNvPr id="4110"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1F878D36-2FAA-42C3-A001-82E39AD11329}" type="slidenum">
              <a:rPr lang="en-NZ"/>
              <a:pPr/>
              <a:t>‹#›</a:t>
            </a:fld>
            <a:endParaRPr lang="en-NZ"/>
          </a:p>
        </p:txBody>
      </p:sp>
    </p:spTree>
  </p:cSld>
  <p:clrMap bg1="dk2" tx1="lt1" bg2="dk1" tx2="lt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NZ" smtClean="0"/>
              <a:t>Homo Bro’s </a:t>
            </a:r>
          </a:p>
        </p:txBody>
      </p:sp>
      <p:sp>
        <p:nvSpPr>
          <p:cNvPr id="2051" name="Rectangle 3"/>
          <p:cNvSpPr>
            <a:spLocks noGrp="1" noChangeArrowheads="1"/>
          </p:cNvSpPr>
          <p:nvPr>
            <p:ph type="subTitle" idx="1"/>
          </p:nvPr>
        </p:nvSpPr>
        <p:spPr/>
        <p:txBody>
          <a:bodyPr/>
          <a:lstStyle/>
          <a:p>
            <a:pPr eaLnBrk="1" hangingPunct="1">
              <a:defRPr/>
            </a:pPr>
            <a:endParaRPr lang="en-US" smtClean="0"/>
          </a:p>
        </p:txBody>
      </p:sp>
      <p:pic>
        <p:nvPicPr>
          <p:cNvPr id="3076" name="Picture 4" descr="3Animated Neand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143250"/>
            <a:ext cx="32004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0"/>
            <a:ext cx="4419600" cy="914400"/>
          </a:xfrm>
        </p:spPr>
        <p:txBody>
          <a:bodyPr/>
          <a:lstStyle/>
          <a:p>
            <a:pPr algn="l" eaLnBrk="1" hangingPunct="1">
              <a:defRPr/>
            </a:pPr>
            <a:r>
              <a:rPr lang="en-GB" sz="2400" b="1" smtClean="0"/>
              <a:t>The Pit of the Bones – Sima de los Huesos, Atapuerca</a:t>
            </a:r>
          </a:p>
        </p:txBody>
      </p:sp>
      <p:sp>
        <p:nvSpPr>
          <p:cNvPr id="12291" name="Rectangle 3"/>
          <p:cNvSpPr>
            <a:spLocks noGrp="1" noChangeArrowheads="1"/>
          </p:cNvSpPr>
          <p:nvPr>
            <p:ph type="body" sz="half" idx="1"/>
          </p:nvPr>
        </p:nvSpPr>
        <p:spPr>
          <a:xfrm>
            <a:off x="3581400" y="990600"/>
            <a:ext cx="2362200" cy="1752600"/>
          </a:xfrm>
        </p:spPr>
        <p:txBody>
          <a:bodyPr/>
          <a:lstStyle/>
          <a:p>
            <a:pPr eaLnBrk="1" hangingPunct="1">
              <a:defRPr/>
            </a:pPr>
            <a:endParaRPr lang="en-GB" sz="1800" smtClean="0"/>
          </a:p>
          <a:p>
            <a:pPr eaLnBrk="1" hangingPunct="1">
              <a:buFont typeface="Wingdings" panose="05000000000000000000" pitchFamily="2" charset="2"/>
              <a:buNone/>
              <a:defRPr/>
            </a:pPr>
            <a:r>
              <a:rPr lang="en-GB" sz="1800" smtClean="0"/>
              <a:t>Like the Boxgrove</a:t>
            </a:r>
          </a:p>
          <a:p>
            <a:pPr eaLnBrk="1" hangingPunct="1">
              <a:buFont typeface="Wingdings" panose="05000000000000000000" pitchFamily="2" charset="2"/>
              <a:buNone/>
              <a:defRPr/>
            </a:pPr>
            <a:r>
              <a:rPr lang="en-GB" sz="1800" smtClean="0"/>
              <a:t>people, we are</a:t>
            </a:r>
          </a:p>
          <a:p>
            <a:pPr eaLnBrk="1" hangingPunct="1">
              <a:buFont typeface="Wingdings" panose="05000000000000000000" pitchFamily="2" charset="2"/>
              <a:buNone/>
              <a:defRPr/>
            </a:pPr>
            <a:r>
              <a:rPr lang="en-GB" sz="1800" smtClean="0"/>
              <a:t>dealing with robust</a:t>
            </a:r>
          </a:p>
          <a:p>
            <a:pPr eaLnBrk="1" hangingPunct="1">
              <a:buFont typeface="Wingdings" panose="05000000000000000000" pitchFamily="2" charset="2"/>
              <a:buNone/>
              <a:defRPr/>
            </a:pPr>
            <a:r>
              <a:rPr lang="en-GB" sz="1800" smtClean="0"/>
              <a:t>individuals.</a:t>
            </a:r>
          </a:p>
        </p:txBody>
      </p:sp>
      <p:pic>
        <p:nvPicPr>
          <p:cNvPr id="12292" name="Picture 4" descr="atapuerca cranium 5"/>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441700" y="3194050"/>
            <a:ext cx="2386013" cy="293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5" descr="atapuerca in s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2286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Atapuerca cranium 5 r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733800"/>
            <a:ext cx="22860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7"/>
          <p:cNvSpPr>
            <a:spLocks noChangeArrowheads="1"/>
          </p:cNvSpPr>
          <p:nvPr/>
        </p:nvSpPr>
        <p:spPr bwMode="auto">
          <a:xfrm>
            <a:off x="609600" y="990600"/>
            <a:ext cx="24384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GB"/>
              <a:t>About 300,000 years ago people were living in the area of Atapuerca in Spain</a:t>
            </a:r>
          </a:p>
        </p:txBody>
      </p:sp>
      <p:sp>
        <p:nvSpPr>
          <p:cNvPr id="12296" name="Rectangle 8"/>
          <p:cNvSpPr>
            <a:spLocks noChangeArrowheads="1"/>
          </p:cNvSpPr>
          <p:nvPr/>
        </p:nvSpPr>
        <p:spPr bwMode="auto">
          <a:xfrm>
            <a:off x="381000" y="4648200"/>
            <a:ext cx="2743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t>Study of the bones, especially the skulls, from the site suggests that these were very close to the ancestral line of the Neanderthals.</a:t>
            </a:r>
          </a:p>
        </p:txBody>
      </p:sp>
      <p:pic>
        <p:nvPicPr>
          <p:cNvPr id="12297" name="Picture 9" descr="Heidel"/>
          <p:cNvPicPr>
            <a:picLocks noChangeAspect="1" noChangeArrowheads="1"/>
          </p:cNvPicPr>
          <p:nvPr/>
        </p:nvPicPr>
        <p:blipFill>
          <a:blip r:embed="rId5">
            <a:lum bright="12000"/>
            <a:grayscl/>
            <a:extLst>
              <a:ext uri="{28A0092B-C50C-407E-A947-70E740481C1C}">
                <a14:useLocalDpi xmlns:a14="http://schemas.microsoft.com/office/drawing/2010/main" val="0"/>
              </a:ext>
            </a:extLst>
          </a:blip>
          <a:srcRect t="2174"/>
          <a:stretch>
            <a:fillRect/>
          </a:stretch>
        </p:blipFill>
        <p:spPr bwMode="auto">
          <a:xfrm>
            <a:off x="6096000" y="228600"/>
            <a:ext cx="2562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0"/>
          <p:cNvSpPr txBox="1">
            <a:spLocks noChangeArrowheads="1"/>
          </p:cNvSpPr>
          <p:nvPr/>
        </p:nvSpPr>
        <p:spPr bwMode="auto">
          <a:xfrm>
            <a:off x="5943600" y="5867400"/>
            <a:ext cx="2895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Photos from:</a:t>
            </a:r>
            <a:br>
              <a:rPr lang="en-GB" sz="1200"/>
            </a:br>
            <a:r>
              <a:rPr lang="en-GB" sz="1200"/>
              <a:t>http://www.ucm.es/info/paleo/ata/</a:t>
            </a:r>
            <a:br>
              <a:rPr lang="en-GB" sz="1200"/>
            </a:br>
            <a:r>
              <a:rPr lang="en-GB" sz="1200"/>
              <a:t>english/main.htm</a:t>
            </a:r>
          </a:p>
        </p:txBody>
      </p:sp>
      <p:sp>
        <p:nvSpPr>
          <p:cNvPr id="13"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g061"/>
          <p:cNvPicPr>
            <a:picLocks noChangeAspect="1" noChangeArrowheads="1"/>
          </p:cNvPicPr>
          <p:nvPr/>
        </p:nvPicPr>
        <p:blipFill>
          <a:blip r:embed="rId2">
            <a:lum bright="12000"/>
            <a:grayscl/>
            <a:extLst>
              <a:ext uri="{28A0092B-C50C-407E-A947-70E740481C1C}">
                <a14:useLocalDpi xmlns:a14="http://schemas.microsoft.com/office/drawing/2010/main" val="0"/>
              </a:ext>
            </a:extLst>
          </a:blip>
          <a:srcRect b="34122"/>
          <a:stretch>
            <a:fillRect/>
          </a:stretch>
        </p:blipFill>
        <p:spPr bwMode="auto">
          <a:xfrm>
            <a:off x="304800" y="0"/>
            <a:ext cx="48101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5181600" y="2286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400"/>
              <a:t>Incipient Neanderthals?</a:t>
            </a:r>
          </a:p>
        </p:txBody>
      </p:sp>
      <p:sp>
        <p:nvSpPr>
          <p:cNvPr id="13316" name="Text Box 4"/>
          <p:cNvSpPr txBox="1">
            <a:spLocks noChangeArrowheads="1"/>
          </p:cNvSpPr>
          <p:nvPr/>
        </p:nvSpPr>
        <p:spPr bwMode="auto">
          <a:xfrm>
            <a:off x="5257800" y="914400"/>
            <a:ext cx="3581400" cy="519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In this diagram from Klein (1999) a number of features on the skulls are indicated.</a:t>
            </a:r>
            <a:br>
              <a:rPr lang="en-GB" sz="1400"/>
            </a:br>
            <a:r>
              <a:rPr lang="en-GB" sz="1400"/>
              <a:t/>
            </a:r>
            <a:br>
              <a:rPr lang="en-GB" sz="1400"/>
            </a:br>
            <a:r>
              <a:rPr lang="en-GB" sz="1400"/>
              <a:t>Some of these features are primitive – the large mastoid process (top row) and the pentagonal shape of the skull as seen from behind (bottom row). </a:t>
            </a:r>
            <a:br>
              <a:rPr lang="en-GB" sz="1400"/>
            </a:br>
            <a:r>
              <a:rPr lang="en-GB" sz="1400"/>
              <a:t/>
            </a:r>
            <a:br>
              <a:rPr lang="en-GB" sz="1400"/>
            </a:br>
            <a:r>
              <a:rPr lang="en-GB" sz="1400"/>
              <a:t>Other features are similar to Neanderthal derived features. These include the midfacial projection in Cranium 5 and the presence of a retromolar space in the lower jaw in this skull (top row). There is also a roughened area, indicated by the dashed line, which lies above the occipital torus, and which anticipates the suprainiac fossa found in Neanderthals (bottom row).</a:t>
            </a:r>
          </a:p>
          <a:p>
            <a:pPr eaLnBrk="1" hangingPunct="1">
              <a:spcBef>
                <a:spcPct val="50000"/>
              </a:spcBef>
            </a:pPr>
            <a:r>
              <a:rPr lang="en-GB" sz="1400"/>
              <a:t>These drawings also show the variability found in this large sample, although it is important to note that Cranium 6 is a juvenile whereas Crania 4 and 5 are adults.</a:t>
            </a:r>
          </a:p>
          <a:p>
            <a:pPr eaLnBrk="1" hangingPunct="1">
              <a:spcBef>
                <a:spcPct val="50000"/>
              </a:spcBef>
            </a:pPr>
            <a:endParaRPr lang="en-GB" sz="1400"/>
          </a:p>
        </p:txBody>
      </p:sp>
      <p:sp>
        <p:nvSpPr>
          <p:cNvPr id="7"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ima heidelbergen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54864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sima phala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114800"/>
            <a:ext cx="3683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609600" y="3048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400" b="1"/>
              <a:t>Crania and postcrania from Sima de los Huesos</a:t>
            </a:r>
          </a:p>
        </p:txBody>
      </p:sp>
      <p:sp>
        <p:nvSpPr>
          <p:cNvPr id="14341" name="Text Box 5"/>
          <p:cNvSpPr txBox="1">
            <a:spLocks noChangeArrowheads="1"/>
          </p:cNvSpPr>
          <p:nvPr/>
        </p:nvSpPr>
        <p:spPr bwMode="auto">
          <a:xfrm>
            <a:off x="228600" y="63246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Photos from:</a:t>
            </a:r>
            <a:br>
              <a:rPr lang="en-GB" sz="1200"/>
            </a:br>
            <a:r>
              <a:rPr lang="en-GB" sz="1200"/>
              <a:t>http://www.ucm.es/info/paleo/ata/english/main.htm</a:t>
            </a:r>
            <a:endParaRPr lang="en-GB" sz="2400">
              <a:latin typeface="Times New Roman" panose="02020603050405020304" pitchFamily="18" charset="0"/>
            </a:endParaRPr>
          </a:p>
        </p:txBody>
      </p:sp>
      <p:sp>
        <p:nvSpPr>
          <p:cNvPr id="14342" name="Text Box 6"/>
          <p:cNvSpPr txBox="1">
            <a:spLocks noChangeArrowheads="1"/>
          </p:cNvSpPr>
          <p:nvPr/>
        </p:nvSpPr>
        <p:spPr bwMode="auto">
          <a:xfrm>
            <a:off x="6172200" y="1600200"/>
            <a:ext cx="26670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Left: Mandible, Cranium 5, pelvis and longbones (femur, centre and humerus, right), NB these are shown together but do not belong to the same individual.</a:t>
            </a:r>
          </a:p>
        </p:txBody>
      </p:sp>
      <p:sp>
        <p:nvSpPr>
          <p:cNvPr id="14343" name="Text Box 7"/>
          <p:cNvSpPr txBox="1">
            <a:spLocks noChangeArrowheads="1"/>
          </p:cNvSpPr>
          <p:nvPr/>
        </p:nvSpPr>
        <p:spPr bwMode="auto">
          <a:xfrm>
            <a:off x="1143000" y="4953000"/>
            <a:ext cx="38862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Right: The two phalanges shown here are clearly very much more robust than those belonging to the modern human whose hand we see.</a:t>
            </a:r>
          </a:p>
        </p:txBody>
      </p:sp>
      <p:sp>
        <p:nvSpPr>
          <p:cNvPr id="10"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53440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457200" y="6248400"/>
            <a:ext cx="6400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Lewin &amp; Foley (2003) Figure 14.16</a:t>
            </a:r>
          </a:p>
        </p:txBody>
      </p:sp>
      <p:sp>
        <p:nvSpPr>
          <p:cNvPr id="15364" name="Text Box 4"/>
          <p:cNvSpPr txBox="1">
            <a:spLocks noChangeArrowheads="1"/>
          </p:cNvSpPr>
          <p:nvPr/>
        </p:nvSpPr>
        <p:spPr bwMode="auto">
          <a:xfrm>
            <a:off x="457200" y="2286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400" b="1"/>
              <a:t>Map of important sites for later hominin evolution</a:t>
            </a:r>
          </a:p>
        </p:txBody>
      </p:sp>
      <p:sp>
        <p:nvSpPr>
          <p:cNvPr id="7"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685800"/>
          </a:xfrm>
        </p:spPr>
        <p:txBody>
          <a:bodyPr/>
          <a:lstStyle/>
          <a:p>
            <a:pPr eaLnBrk="1" hangingPunct="1">
              <a:defRPr/>
            </a:pPr>
            <a:r>
              <a:rPr lang="en-GB" sz="3200" b="1" smtClean="0"/>
              <a:t>Neanderthals and us</a:t>
            </a:r>
          </a:p>
        </p:txBody>
      </p:sp>
      <p:sp>
        <p:nvSpPr>
          <p:cNvPr id="17411" name="Rectangle 3"/>
          <p:cNvSpPr>
            <a:spLocks noGrp="1" noChangeArrowheads="1"/>
          </p:cNvSpPr>
          <p:nvPr>
            <p:ph type="body" sz="half" idx="1"/>
          </p:nvPr>
        </p:nvSpPr>
        <p:spPr>
          <a:xfrm>
            <a:off x="685800" y="914400"/>
            <a:ext cx="3810000" cy="1676400"/>
          </a:xfrm>
        </p:spPr>
        <p:txBody>
          <a:bodyPr/>
          <a:lstStyle/>
          <a:p>
            <a:pPr eaLnBrk="1" hangingPunct="1">
              <a:lnSpc>
                <a:spcPct val="90000"/>
              </a:lnSpc>
              <a:buFont typeface="Wingdings" panose="05000000000000000000" pitchFamily="2" charset="2"/>
              <a:buNone/>
              <a:defRPr/>
            </a:pPr>
            <a:r>
              <a:rPr lang="en-GB" sz="1600" smtClean="0"/>
              <a:t>Although Neanderthals are big-brained</a:t>
            </a:r>
          </a:p>
          <a:p>
            <a:pPr eaLnBrk="1" hangingPunct="1">
              <a:lnSpc>
                <a:spcPct val="90000"/>
              </a:lnSpc>
              <a:buFont typeface="Wingdings" panose="05000000000000000000" pitchFamily="2" charset="2"/>
              <a:buNone/>
              <a:defRPr/>
            </a:pPr>
            <a:r>
              <a:rPr lang="en-GB" sz="1600" smtClean="0"/>
              <a:t>bipeds, like us, there are also many</a:t>
            </a:r>
          </a:p>
          <a:p>
            <a:pPr eaLnBrk="1" hangingPunct="1">
              <a:lnSpc>
                <a:spcPct val="90000"/>
              </a:lnSpc>
              <a:buFont typeface="Wingdings" panose="05000000000000000000" pitchFamily="2" charset="2"/>
              <a:buNone/>
              <a:defRPr/>
            </a:pPr>
            <a:r>
              <a:rPr lang="en-GB" sz="1600" smtClean="0"/>
              <a:t>differences in both the skeleton and the</a:t>
            </a:r>
          </a:p>
          <a:p>
            <a:pPr eaLnBrk="1" hangingPunct="1">
              <a:lnSpc>
                <a:spcPct val="90000"/>
              </a:lnSpc>
              <a:buFont typeface="Wingdings" panose="05000000000000000000" pitchFamily="2" charset="2"/>
              <a:buNone/>
              <a:defRPr/>
            </a:pPr>
            <a:r>
              <a:rPr lang="en-GB" sz="1600" smtClean="0"/>
              <a:t>cranium. The question to ask is how</a:t>
            </a:r>
          </a:p>
          <a:p>
            <a:pPr eaLnBrk="1" hangingPunct="1">
              <a:lnSpc>
                <a:spcPct val="90000"/>
              </a:lnSpc>
              <a:buFont typeface="Wingdings" panose="05000000000000000000" pitchFamily="2" charset="2"/>
              <a:buNone/>
              <a:defRPr/>
            </a:pPr>
            <a:r>
              <a:rPr lang="en-GB" sz="1600" smtClean="0"/>
              <a:t>significant these differences are in</a:t>
            </a:r>
          </a:p>
          <a:p>
            <a:pPr eaLnBrk="1" hangingPunct="1">
              <a:lnSpc>
                <a:spcPct val="90000"/>
              </a:lnSpc>
              <a:buFont typeface="Wingdings" panose="05000000000000000000" pitchFamily="2" charset="2"/>
              <a:buNone/>
              <a:defRPr/>
            </a:pPr>
            <a:r>
              <a:rPr lang="en-GB" sz="1600" smtClean="0"/>
              <a:t>taxonomic terms.</a:t>
            </a:r>
          </a:p>
          <a:p>
            <a:pPr eaLnBrk="1" hangingPunct="1">
              <a:lnSpc>
                <a:spcPct val="90000"/>
              </a:lnSpc>
              <a:buFont typeface="Wingdings" panose="05000000000000000000" pitchFamily="2" charset="2"/>
              <a:buNone/>
              <a:defRPr/>
            </a:pPr>
            <a:endParaRPr lang="en-GB" sz="1600" smtClean="0"/>
          </a:p>
        </p:txBody>
      </p:sp>
      <p:pic>
        <p:nvPicPr>
          <p:cNvPr id="16388" name="Picture 4" descr="31neanderthal_image"/>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543425" y="838200"/>
            <a:ext cx="3779838"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5" descr="Neanderthal_Cro-Mag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76600"/>
            <a:ext cx="3778250"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g054"/>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b="21881"/>
          <a:stretch>
            <a:fillRect/>
          </a:stretch>
        </p:blipFill>
        <p:spPr bwMode="auto">
          <a:xfrm>
            <a:off x="5562600" y="838200"/>
            <a:ext cx="30718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3810000" y="3048000"/>
            <a:ext cx="1752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Right: Comparison of craniodental traits in Neanderthal and modern humans.</a:t>
            </a:r>
            <a:br>
              <a:rPr lang="en-GB" sz="1400"/>
            </a:br>
            <a:r>
              <a:rPr lang="en-GB" sz="1400"/>
              <a:t>From Fleagle (1999)</a:t>
            </a:r>
          </a:p>
        </p:txBody>
      </p:sp>
      <p:pic>
        <p:nvPicPr>
          <p:cNvPr id="17412" name="Picture 4" descr="img053"/>
          <p:cNvPicPr>
            <a:picLocks noChangeAspect="1" noChangeArrowheads="1"/>
          </p:cNvPicPr>
          <p:nvPr/>
        </p:nvPicPr>
        <p:blipFill>
          <a:blip r:embed="rId3">
            <a:lum bright="12000"/>
            <a:grayscl/>
            <a:extLst>
              <a:ext uri="{28A0092B-C50C-407E-A947-70E740481C1C}">
                <a14:useLocalDpi xmlns:a14="http://schemas.microsoft.com/office/drawing/2010/main" val="0"/>
              </a:ext>
            </a:extLst>
          </a:blip>
          <a:srcRect l="8411" t="2748" r="22197" b="35420"/>
          <a:stretch>
            <a:fillRect/>
          </a:stretch>
        </p:blipFill>
        <p:spPr bwMode="auto">
          <a:xfrm>
            <a:off x="685800" y="838200"/>
            <a:ext cx="29146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381000" y="4800600"/>
            <a:ext cx="4114800"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cs typeface="Arial" panose="020B0604020202020204" pitchFamily="34" charset="0"/>
              </a:rPr>
              <a:t>Above: Contrasts between the crania of Neanderthal (top) and a robust modern human (bottom). </a:t>
            </a:r>
            <a:endParaRPr lang="en-GB" sz="1400">
              <a:latin typeface="Times New Roman" panose="02020603050405020304" pitchFamily="18" charset="0"/>
              <a:cs typeface="Times New Roman" panose="02020603050405020304" pitchFamily="18" charset="0"/>
            </a:endParaRPr>
          </a:p>
          <a:p>
            <a:pPr eaLnBrk="1" hangingPunct="1">
              <a:spcBef>
                <a:spcPct val="50000"/>
              </a:spcBef>
            </a:pPr>
            <a:r>
              <a:rPr lang="en-GB" sz="1400">
                <a:cs typeface="Arial" panose="020B0604020202020204" pitchFamily="34" charset="0"/>
              </a:rPr>
              <a:t>Note the way in which the middle part of the Neanderthal face juts forward. This is indicated by the wider facial triangle – dark colour – shown projected on the side of the skulls.</a:t>
            </a:r>
            <a:br>
              <a:rPr lang="en-GB" sz="1400">
                <a:cs typeface="Arial" panose="020B0604020202020204" pitchFamily="34" charset="0"/>
              </a:rPr>
            </a:br>
            <a:r>
              <a:rPr lang="en-GB" sz="1400">
                <a:cs typeface="Arial" panose="020B0604020202020204" pitchFamily="34" charset="0"/>
              </a:rPr>
              <a:t>From Klein (1999)</a:t>
            </a:r>
            <a:endParaRPr lang="en-GB" sz="1400">
              <a:latin typeface="Times New Roman" panose="02020603050405020304" pitchFamily="18" charset="0"/>
            </a:endParaRPr>
          </a:p>
        </p:txBody>
      </p:sp>
      <p:sp>
        <p:nvSpPr>
          <p:cNvPr id="17414" name="Text Box 6"/>
          <p:cNvSpPr txBox="1">
            <a:spLocks noChangeArrowheads="1"/>
          </p:cNvSpPr>
          <p:nvPr/>
        </p:nvSpPr>
        <p:spPr bwMode="auto">
          <a:xfrm>
            <a:off x="685800" y="2286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400" b="1"/>
              <a:t>Neanderthal cranial features</a:t>
            </a:r>
          </a:p>
        </p:txBody>
      </p:sp>
      <p:pic>
        <p:nvPicPr>
          <p:cNvPr id="17415" name="Picture 7" descr="img052"/>
          <p:cNvPicPr>
            <a:picLocks noChangeAspect="1" noChangeArrowheads="1"/>
          </p:cNvPicPr>
          <p:nvPr/>
        </p:nvPicPr>
        <p:blipFill>
          <a:blip r:embed="rId4">
            <a:lum contrast="18000"/>
            <a:grayscl/>
            <a:extLst>
              <a:ext uri="{28A0092B-C50C-407E-A947-70E740481C1C}">
                <a14:useLocalDpi xmlns:a14="http://schemas.microsoft.com/office/drawing/2010/main" val="0"/>
              </a:ext>
            </a:extLst>
          </a:blip>
          <a:srcRect l="6796" r="1463" b="66992"/>
          <a:stretch>
            <a:fillRect/>
          </a:stretch>
        </p:blipFill>
        <p:spPr bwMode="auto">
          <a:xfrm>
            <a:off x="5334000" y="4800600"/>
            <a:ext cx="3048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8"/>
          <p:cNvSpPr txBox="1">
            <a:spLocks noChangeArrowheads="1"/>
          </p:cNvSpPr>
          <p:nvPr/>
        </p:nvSpPr>
        <p:spPr bwMode="auto">
          <a:xfrm>
            <a:off x="6858000" y="6477000"/>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From Klein(1999)</a:t>
            </a:r>
          </a:p>
        </p:txBody>
      </p:sp>
      <p:sp>
        <p:nvSpPr>
          <p:cNvPr id="17417" name="Line 9"/>
          <p:cNvSpPr>
            <a:spLocks noChangeShapeType="1"/>
          </p:cNvSpPr>
          <p:nvPr/>
        </p:nvSpPr>
        <p:spPr bwMode="auto">
          <a:xfrm>
            <a:off x="6705600" y="4648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2"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b="16631"/>
          <a:stretch>
            <a:fillRect/>
          </a:stretch>
        </p:blipFill>
        <p:spPr bwMode="auto">
          <a:xfrm>
            <a:off x="1066800" y="838200"/>
            <a:ext cx="6858000" cy="516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ext Box 3"/>
          <p:cNvSpPr txBox="1">
            <a:spLocks noChangeArrowheads="1"/>
          </p:cNvSpPr>
          <p:nvPr/>
        </p:nvSpPr>
        <p:spPr bwMode="auto">
          <a:xfrm>
            <a:off x="228600" y="5867400"/>
            <a:ext cx="868680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
            </a:r>
            <a:br>
              <a:rPr lang="en-GB" sz="1200"/>
            </a:br>
            <a:r>
              <a:rPr lang="en-GB" sz="1400"/>
              <a:t>Churchill, S.E. (1998) Cold adaptation, heterochrony and Neanderthals. Evolutionary Anthropology </a:t>
            </a:r>
            <a:r>
              <a:rPr lang="en-GB" sz="1400" u="sng"/>
              <a:t>7</a:t>
            </a:r>
            <a:r>
              <a:rPr lang="en-GB" sz="1400"/>
              <a:t> 46-60</a:t>
            </a:r>
          </a:p>
          <a:p>
            <a:pPr eaLnBrk="1" hangingPunct="1">
              <a:spcBef>
                <a:spcPct val="50000"/>
              </a:spcBef>
            </a:pPr>
            <a:endParaRPr lang="en-GB" sz="1400">
              <a:latin typeface="Times New Roman" panose="02020603050405020304" pitchFamily="18" charset="0"/>
            </a:endParaRPr>
          </a:p>
        </p:txBody>
      </p:sp>
      <p:sp>
        <p:nvSpPr>
          <p:cNvPr id="18436" name="Text Box 4"/>
          <p:cNvSpPr txBox="1">
            <a:spLocks noChangeArrowheads="1"/>
          </p:cNvSpPr>
          <p:nvPr/>
        </p:nvSpPr>
        <p:spPr bwMode="auto">
          <a:xfrm>
            <a:off x="990600" y="228600"/>
            <a:ext cx="739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a:t>Neanderthal postcranial features</a:t>
            </a:r>
          </a:p>
        </p:txBody>
      </p:sp>
      <p:sp>
        <p:nvSpPr>
          <p:cNvPr id="7"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ools3-mousterie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34020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09600"/>
            <a:ext cx="2054225"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191000"/>
            <a:ext cx="3883025"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457200" y="381000"/>
            <a:ext cx="4953000" cy="225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400" b="1"/>
              <a:t>Examples of Mousterian tools</a:t>
            </a:r>
            <a:br>
              <a:rPr lang="en-GB" sz="2400" b="1"/>
            </a:br>
            <a:r>
              <a:rPr lang="en-GB" sz="1400" b="1"/>
              <a:t/>
            </a:r>
            <a:br>
              <a:rPr lang="en-GB" sz="1400" b="1"/>
            </a:br>
            <a:r>
              <a:rPr lang="en-GB" sz="1600"/>
              <a:t>Below – a collection of tools including, bottom left, a Levallois core and refitted flake.</a:t>
            </a:r>
            <a:endParaRPr lang="en-GB" sz="2400" b="1"/>
          </a:p>
          <a:p>
            <a:pPr eaLnBrk="1" hangingPunct="1">
              <a:spcBef>
                <a:spcPct val="50000"/>
              </a:spcBef>
            </a:pPr>
            <a:r>
              <a:rPr lang="en-GB" sz="1600"/>
              <a:t>Right (top) – a Levallois point; </a:t>
            </a:r>
            <a:br>
              <a:rPr lang="en-GB" sz="1600"/>
            </a:br>
            <a:r>
              <a:rPr lang="en-GB" sz="1600"/>
              <a:t>Right (bottom) – a side scraper with retouch visible on the upper surface which would have been the working edge.</a:t>
            </a:r>
          </a:p>
        </p:txBody>
      </p:sp>
      <p:sp>
        <p:nvSpPr>
          <p:cNvPr id="8"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066800" y="5181600"/>
            <a:ext cx="71628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400"/>
              <a:t>This diagram shows the sequence of actions taken by a knapper in making a Levallois point, or other tool. The arrows show the point where the core is struck  during working. The distinctive feature of the Levallois technique is that the knapper has to go through a lengthy sequence of precise actions to detach a flake of determined (and desired?) shape, but only after the final blow is struck can that shape be seen.</a:t>
            </a:r>
            <a:br>
              <a:rPr lang="en-GB" sz="1400"/>
            </a:br>
            <a:endParaRPr lang="en-GB" sz="1400"/>
          </a:p>
          <a:p>
            <a:pPr eaLnBrk="1" hangingPunct="1"/>
            <a:r>
              <a:rPr lang="en-GB" sz="1400"/>
              <a:t>Image from Gamble (1999) The Palaeolithic Societies of Europe. CUP</a:t>
            </a:r>
          </a:p>
        </p:txBody>
      </p:sp>
      <p:sp>
        <p:nvSpPr>
          <p:cNvPr id="20483" name="Text Box 4"/>
          <p:cNvSpPr txBox="1">
            <a:spLocks noChangeArrowheads="1"/>
          </p:cNvSpPr>
          <p:nvPr/>
        </p:nvSpPr>
        <p:spPr bwMode="auto">
          <a:xfrm>
            <a:off x="533400" y="3048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400" b="1"/>
              <a:t>How to make a Levallois point</a:t>
            </a:r>
          </a:p>
        </p:txBody>
      </p:sp>
      <p:pic>
        <p:nvPicPr>
          <p:cNvPr id="2048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14400"/>
            <a:ext cx="6553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g052"/>
          <p:cNvPicPr>
            <a:picLocks noChangeAspect="1" noChangeArrowheads="1"/>
          </p:cNvPicPr>
          <p:nvPr/>
        </p:nvPicPr>
        <p:blipFill>
          <a:blip r:embed="rId2">
            <a:lum bright="12000"/>
            <a:grayscl/>
            <a:extLst>
              <a:ext uri="{28A0092B-C50C-407E-A947-70E740481C1C}">
                <a14:useLocalDpi xmlns:a14="http://schemas.microsoft.com/office/drawing/2010/main" val="0"/>
              </a:ext>
            </a:extLst>
          </a:blip>
          <a:srcRect l="14723" t="51431" r="15054" b="18631"/>
          <a:stretch>
            <a:fillRect/>
          </a:stretch>
        </p:blipFill>
        <p:spPr bwMode="auto">
          <a:xfrm>
            <a:off x="2209800" y="1066800"/>
            <a:ext cx="5943600"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838200" y="3810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a:t>Neanderthal tooth wear</a:t>
            </a:r>
          </a:p>
        </p:txBody>
      </p:sp>
      <p:sp>
        <p:nvSpPr>
          <p:cNvPr id="21508" name="Text Box 4"/>
          <p:cNvSpPr txBox="1">
            <a:spLocks noChangeArrowheads="1"/>
          </p:cNvSpPr>
          <p:nvPr/>
        </p:nvSpPr>
        <p:spPr bwMode="auto">
          <a:xfrm>
            <a:off x="914400" y="4800600"/>
            <a:ext cx="7620000"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This close-up view of the dentition of Shanidar 1 shows the marked rounded wear on the incisors which is typical of Neanderthals. The teeth are worn on the surface of the teeth towards the lips and this wear curves away from the biting (occlusal) surface of the teeth. Similar wear is known on the teeth of people who use their teeth as a clamp for working a tough material such as hide. In addition the retromolar space is labelled. </a:t>
            </a:r>
          </a:p>
          <a:p>
            <a:pPr eaLnBrk="1" hangingPunct="1">
              <a:spcBef>
                <a:spcPct val="50000"/>
              </a:spcBef>
            </a:pPr>
            <a:r>
              <a:rPr lang="en-GB" sz="1400"/>
              <a:t>From Klein (1999) </a:t>
            </a:r>
          </a:p>
        </p:txBody>
      </p:sp>
      <p:sp>
        <p:nvSpPr>
          <p:cNvPr id="21509" name="Rectangle 5"/>
          <p:cNvSpPr>
            <a:spLocks noChangeArrowheads="1"/>
          </p:cNvSpPr>
          <p:nvPr/>
        </p:nvSpPr>
        <p:spPr bwMode="auto">
          <a:xfrm>
            <a:off x="6781800" y="4191000"/>
            <a:ext cx="2286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8288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4099" name="Picture 3" descr="saheltree"/>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1371600" y="1066800"/>
            <a:ext cx="62484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381000" y="5334000"/>
            <a:ext cx="83058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400">
                <a:cs typeface="Times New Roman" panose="02020603050405020304" pitchFamily="18" charset="0"/>
              </a:rPr>
              <a:t>The known fossil record of hominids, including </a:t>
            </a:r>
            <a:r>
              <a:rPr lang="en-US" sz="1400" i="1">
                <a:cs typeface="Times New Roman" panose="02020603050405020304" pitchFamily="18" charset="0"/>
              </a:rPr>
              <a:t>S. tchadensis</a:t>
            </a:r>
            <a:r>
              <a:rPr lang="en-US" sz="1400">
                <a:cs typeface="Times New Roman" panose="02020603050405020304" pitchFamily="18" charset="0"/>
              </a:rPr>
              <a:t>, also showing ourselves (top left) and the chimpanzee (top right). </a:t>
            </a:r>
            <a:r>
              <a:rPr lang="en-US" sz="1400" b="1">
                <a:cs typeface="Times New Roman" panose="02020603050405020304" pitchFamily="18" charset="0"/>
              </a:rPr>
              <a:t>NB </a:t>
            </a:r>
            <a:r>
              <a:rPr lang="en-US" sz="1400">
                <a:cs typeface="Times New Roman" panose="02020603050405020304" pitchFamily="18" charset="0"/>
              </a:rPr>
              <a:t>The species marked with an asterisk were all unknown a decade or so ago.</a:t>
            </a:r>
          </a:p>
          <a:p>
            <a:pPr eaLnBrk="1" hangingPunct="1">
              <a:spcBef>
                <a:spcPct val="50000"/>
              </a:spcBef>
            </a:pPr>
            <a:r>
              <a:rPr lang="en-US" sz="1400">
                <a:cs typeface="Times New Roman" panose="02020603050405020304" pitchFamily="18" charset="0"/>
              </a:rPr>
              <a:t>Species are assigned to one of four categories, based on brain and cheek-tooth size, and inferred posture and locomotion. A fifth category is for 'insufficient evidence'.  </a:t>
            </a:r>
          </a:p>
          <a:p>
            <a:pPr eaLnBrk="1" hangingPunct="1">
              <a:spcBef>
                <a:spcPct val="50000"/>
              </a:spcBef>
            </a:pPr>
            <a:r>
              <a:rPr lang="en-US" sz="1200">
                <a:cs typeface="Times New Roman" panose="02020603050405020304" pitchFamily="18" charset="0"/>
              </a:rPr>
              <a:t>Wood, B. (2002) Palaeoanthropology: Hominid revelations from Chad Nature </a:t>
            </a:r>
            <a:r>
              <a:rPr lang="en-US" sz="1200" u="sng">
                <a:cs typeface="Times New Roman" panose="02020603050405020304" pitchFamily="18" charset="0"/>
              </a:rPr>
              <a:t>418</a:t>
            </a:r>
            <a:r>
              <a:rPr lang="en-US" sz="1200" b="1">
                <a:cs typeface="Times New Roman" panose="02020603050405020304" pitchFamily="18" charset="0"/>
              </a:rPr>
              <a:t>,</a:t>
            </a:r>
            <a:r>
              <a:rPr lang="en-US" sz="1200">
                <a:cs typeface="Times New Roman" panose="02020603050405020304" pitchFamily="18" charset="0"/>
              </a:rPr>
              <a:t> 133–135</a:t>
            </a:r>
            <a:endParaRPr lang="en-GB" sz="1200"/>
          </a:p>
        </p:txBody>
      </p:sp>
      <p:sp>
        <p:nvSpPr>
          <p:cNvPr id="4101" name="Text Box 5"/>
          <p:cNvSpPr txBox="1">
            <a:spLocks noChangeArrowheads="1"/>
          </p:cNvSpPr>
          <p:nvPr/>
        </p:nvSpPr>
        <p:spPr bwMode="auto">
          <a:xfrm>
            <a:off x="685800" y="3048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a:t>The story so far ..</a:t>
            </a:r>
          </a:p>
        </p:txBody>
      </p:sp>
      <p:sp>
        <p:nvSpPr>
          <p:cNvPr id="8"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GB" sz="3200" b="1" smtClean="0"/>
              <a:t>Another way of being human?</a:t>
            </a:r>
          </a:p>
        </p:txBody>
      </p:sp>
      <p:sp>
        <p:nvSpPr>
          <p:cNvPr id="25603" name="Rectangle 3"/>
          <p:cNvSpPr>
            <a:spLocks noGrp="1" noChangeArrowheads="1"/>
          </p:cNvSpPr>
          <p:nvPr>
            <p:ph type="body" sz="half" idx="1"/>
          </p:nvPr>
        </p:nvSpPr>
        <p:spPr>
          <a:xfrm>
            <a:off x="685800" y="1600200"/>
            <a:ext cx="3810000" cy="1981200"/>
          </a:xfrm>
        </p:spPr>
        <p:txBody>
          <a:bodyPr/>
          <a:lstStyle/>
          <a:p>
            <a:pPr eaLnBrk="1" hangingPunct="1">
              <a:defRPr/>
            </a:pPr>
            <a:r>
              <a:rPr lang="en-GB" sz="1800" smtClean="0"/>
              <a:t>Neanderthal skeletons show lots of injuries – which they survived, e.g. Shanidar.</a:t>
            </a:r>
          </a:p>
          <a:p>
            <a:pPr eaLnBrk="1" hangingPunct="1">
              <a:defRPr/>
            </a:pPr>
            <a:r>
              <a:rPr lang="en-GB" sz="1800" smtClean="0"/>
              <a:t>Neanderthals buried their dead.</a:t>
            </a:r>
          </a:p>
          <a:p>
            <a:pPr eaLnBrk="1" hangingPunct="1">
              <a:defRPr/>
            </a:pPr>
            <a:r>
              <a:rPr lang="en-GB" sz="1800" smtClean="0"/>
              <a:t>Neanderthals made sophisticated stone tools.</a:t>
            </a:r>
          </a:p>
          <a:p>
            <a:pPr eaLnBrk="1" hangingPunct="1">
              <a:defRPr/>
            </a:pPr>
            <a:endParaRPr lang="en-GB" sz="1800" smtClean="0"/>
          </a:p>
        </p:txBody>
      </p:sp>
      <p:pic>
        <p:nvPicPr>
          <p:cNvPr id="22532" name="Picture 4" descr="03shnd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1600200"/>
            <a:ext cx="3810000" cy="2174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5" descr="sep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81400"/>
            <a:ext cx="36322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tools3-mousteriense"/>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4572000" y="3886200"/>
            <a:ext cx="190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arcyH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114800"/>
            <a:ext cx="214312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8"/>
          <p:cNvSpPr>
            <a:spLocks noChangeArrowheads="1"/>
          </p:cNvSpPr>
          <p:nvPr/>
        </p:nvSpPr>
        <p:spPr bwMode="auto">
          <a:xfrm>
            <a:off x="4648200" y="3429000"/>
            <a:ext cx="21336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1" name="AutoShape 6">
            <a:hlinkClick r:id="" action="ppaction://hlinkshowjump?jump=nextslide" highlightClick="1"/>
          </p:cNvPr>
          <p:cNvSpPr>
            <a:spLocks noChangeArrowheads="1"/>
          </p:cNvSpPr>
          <p:nvPr/>
        </p:nvSpPr>
        <p:spPr bwMode="auto">
          <a:xfrm>
            <a:off x="85344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85800" y="4572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a:t>A positive image for Neanderthals?</a:t>
            </a:r>
          </a:p>
        </p:txBody>
      </p:sp>
      <p:sp>
        <p:nvSpPr>
          <p:cNvPr id="23555" name="Text Box 3"/>
          <p:cNvSpPr txBox="1">
            <a:spLocks noChangeArrowheads="1"/>
          </p:cNvSpPr>
          <p:nvPr/>
        </p:nvSpPr>
        <p:spPr bwMode="auto">
          <a:xfrm>
            <a:off x="762000" y="5715000"/>
            <a:ext cx="77724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Jay Matternes (1982) Neanderthals in the Pyrenees</a:t>
            </a:r>
            <a:br>
              <a:rPr lang="en-GB" sz="1600"/>
            </a:br>
            <a:r>
              <a:rPr lang="en-GB" sz="1600"/>
              <a:t/>
            </a:r>
            <a:br>
              <a:rPr lang="en-GB" sz="1600"/>
            </a:br>
            <a:r>
              <a:rPr lang="en-GB" sz="1400"/>
              <a:t>Image from: http://www.jay-matternes.com/Ho09.html</a:t>
            </a:r>
          </a:p>
        </p:txBody>
      </p:sp>
      <p:pic>
        <p:nvPicPr>
          <p:cNvPr id="23556" name="Picture 4" descr="HoL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250113"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a:hlinkClick r:id="" action="ppaction://hlinkshowjump?jump=nextslide" highlightClick="1"/>
          </p:cNvPr>
          <p:cNvSpPr>
            <a:spLocks noChangeArrowheads="1"/>
          </p:cNvSpPr>
          <p:nvPr/>
        </p:nvSpPr>
        <p:spPr bwMode="auto">
          <a:xfrm>
            <a:off x="8499475"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t>Denisovians</a:t>
            </a:r>
            <a:endParaRPr lang="en-NZ" dirty="0"/>
          </a:p>
        </p:txBody>
      </p:sp>
      <p:sp>
        <p:nvSpPr>
          <p:cNvPr id="3" name="Content Placeholder 2"/>
          <p:cNvSpPr>
            <a:spLocks noGrp="1"/>
          </p:cNvSpPr>
          <p:nvPr>
            <p:ph idx="1"/>
          </p:nvPr>
        </p:nvSpPr>
        <p:spPr/>
        <p:txBody>
          <a:bodyPr/>
          <a:lstStyle/>
          <a:p>
            <a:r>
              <a:rPr lang="en-NZ" dirty="0" err="1" smtClean="0"/>
              <a:t>Denisovians</a:t>
            </a:r>
            <a:r>
              <a:rPr lang="en-NZ" dirty="0" smtClean="0"/>
              <a:t> were a type of </a:t>
            </a:r>
            <a:r>
              <a:rPr lang="en-NZ" dirty="0" err="1" smtClean="0"/>
              <a:t>hominin</a:t>
            </a:r>
            <a:r>
              <a:rPr lang="en-NZ" dirty="0" smtClean="0"/>
              <a:t> that are known from only a two teeth, a toe bone and a finger bone from which DNA has been extracted. A full DNA profile has been made</a:t>
            </a:r>
          </a:p>
          <a:p>
            <a:r>
              <a:rPr lang="en-NZ" dirty="0" smtClean="0"/>
              <a:t>The fossils come from a cave in Siberia</a:t>
            </a:r>
          </a:p>
          <a:p>
            <a:r>
              <a:rPr lang="en-NZ" dirty="0" smtClean="0"/>
              <a:t>They were probably very robust, large individuals</a:t>
            </a:r>
            <a:endParaRPr lang="en-NZ" dirty="0"/>
          </a:p>
        </p:txBody>
      </p:sp>
    </p:spTree>
    <p:extLst>
      <p:ext uri="{BB962C8B-B14F-4D97-AF65-F5344CB8AC3E}">
        <p14:creationId xmlns:p14="http://schemas.microsoft.com/office/powerpoint/2010/main" val="1227811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287"/>
            <a:ext cx="8382000" cy="6370975"/>
          </a:xfrm>
          <a:prstGeom prst="rect">
            <a:avLst/>
          </a:prstGeom>
        </p:spPr>
        <p:txBody>
          <a:bodyPr wrap="square">
            <a:spAutoFit/>
          </a:bodyPr>
          <a:lstStyle/>
          <a:p>
            <a:r>
              <a:rPr lang="en-NZ" sz="2400" dirty="0"/>
              <a:t>Sometime before 500,000 years ago, probably in </a:t>
            </a:r>
            <a:r>
              <a:rPr lang="en-NZ" sz="2400" dirty="0" smtClean="0"/>
              <a:t>Africa, the </a:t>
            </a:r>
            <a:r>
              <a:rPr lang="en-NZ" sz="2400" dirty="0"/>
              <a:t>ancestors of modern humans </a:t>
            </a:r>
            <a:r>
              <a:rPr lang="en-NZ" sz="2400" dirty="0" smtClean="0"/>
              <a:t>split </a:t>
            </a:r>
            <a:r>
              <a:rPr lang="en-NZ" sz="2400" dirty="0"/>
              <a:t>off from </a:t>
            </a:r>
            <a:r>
              <a:rPr lang="en-NZ" sz="2400" dirty="0" smtClean="0"/>
              <a:t>Homo </a:t>
            </a:r>
            <a:r>
              <a:rPr lang="en-NZ" sz="2400" dirty="0" err="1" smtClean="0"/>
              <a:t>heidelbergensis</a:t>
            </a:r>
            <a:r>
              <a:rPr lang="en-NZ" sz="2400" dirty="0" smtClean="0"/>
              <a:t> While </a:t>
            </a:r>
            <a:r>
              <a:rPr lang="en-NZ" sz="2400" dirty="0"/>
              <a:t>our ancestors stayed in Africa, </a:t>
            </a:r>
            <a:r>
              <a:rPr lang="en-NZ" sz="2400" dirty="0" smtClean="0"/>
              <a:t>the (</a:t>
            </a:r>
            <a:r>
              <a:rPr lang="en-NZ" sz="2400" dirty="0" err="1" smtClean="0"/>
              <a:t>H.h.</a:t>
            </a:r>
            <a:r>
              <a:rPr lang="en-NZ" sz="2400" dirty="0" smtClean="0"/>
              <a:t>) </a:t>
            </a:r>
            <a:r>
              <a:rPr lang="en-NZ" sz="2400" dirty="0"/>
              <a:t>common ancestor of Neanderthals and </a:t>
            </a:r>
            <a:r>
              <a:rPr lang="en-NZ" sz="2400" dirty="0" err="1"/>
              <a:t>Denisovans</a:t>
            </a:r>
            <a:r>
              <a:rPr lang="en-NZ" sz="2400" dirty="0"/>
              <a:t> migrated out. Those two lineages later diverged, with the Neanderthals initially moving west into Europe and the </a:t>
            </a:r>
            <a:r>
              <a:rPr lang="en-NZ" sz="2400" dirty="0" err="1"/>
              <a:t>Denisovans</a:t>
            </a:r>
            <a:r>
              <a:rPr lang="en-NZ" sz="2400" dirty="0"/>
              <a:t> spreading east, perhaps eventually populating large parts of the Asian continent.</a:t>
            </a:r>
          </a:p>
          <a:p>
            <a:r>
              <a:rPr lang="en-NZ" sz="2400" dirty="0"/>
              <a:t>Later still, when modern humans ventured out of Africa themselves, they encountered Neanderthals in the Middle East and Central Asia, and to a limited extent interbred with them. </a:t>
            </a:r>
            <a:r>
              <a:rPr lang="en-NZ" sz="2400" dirty="0" smtClean="0"/>
              <a:t>This </a:t>
            </a:r>
            <a:r>
              <a:rPr lang="en-NZ" sz="2400" dirty="0"/>
              <a:t>mixing most likely occurred between 67,000 and 46,000 years ago. One population of modern humans then continued east into Southeast Asia, where, sometime around 40,000 years ago, they encountered </a:t>
            </a:r>
            <a:r>
              <a:rPr lang="en-NZ" sz="2400" dirty="0" err="1"/>
              <a:t>Denisovans</a:t>
            </a:r>
            <a:r>
              <a:rPr lang="en-NZ" sz="2400" dirty="0"/>
              <a:t>. The moderns interbred with them as well and then moved into Australasia, carrying </a:t>
            </a:r>
            <a:r>
              <a:rPr lang="en-NZ" sz="2400" dirty="0" err="1"/>
              <a:t>Denisovan</a:t>
            </a:r>
            <a:r>
              <a:rPr lang="en-NZ" sz="2400" dirty="0"/>
              <a:t> DNA</a:t>
            </a:r>
          </a:p>
        </p:txBody>
      </p:sp>
    </p:spTree>
    <p:extLst>
      <p:ext uri="{BB962C8B-B14F-4D97-AF65-F5344CB8AC3E}">
        <p14:creationId xmlns:p14="http://schemas.microsoft.com/office/powerpoint/2010/main" val="668177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696982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955221"/>
            <a:ext cx="9866185" cy="4759779"/>
          </a:xfrm>
        </p:spPr>
      </p:pic>
    </p:spTree>
    <p:extLst>
      <p:ext uri="{BB962C8B-B14F-4D97-AF65-F5344CB8AC3E}">
        <p14:creationId xmlns:p14="http://schemas.microsoft.com/office/powerpoint/2010/main" val="2948449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480" y="989579"/>
            <a:ext cx="4334480" cy="501117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239" y="989579"/>
            <a:ext cx="4462340" cy="4790736"/>
          </a:xfrm>
          <a:prstGeom prst="rect">
            <a:avLst/>
          </a:prstGeom>
        </p:spPr>
      </p:pic>
    </p:spTree>
    <p:extLst>
      <p:ext uri="{BB962C8B-B14F-4D97-AF65-F5344CB8AC3E}">
        <p14:creationId xmlns:p14="http://schemas.microsoft.com/office/powerpoint/2010/main" val="3883164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lapedo view from w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810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6019800" y="2667000"/>
            <a:ext cx="2514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Lagar Velho rock shelter from the west - </a:t>
            </a:r>
            <a:r>
              <a:rPr lang="en-GB" sz="1200">
                <a:cs typeface="Arial" panose="020B0604020202020204" pitchFamily="34" charset="0"/>
              </a:rPr>
              <a:t>www.ipa.min-cultura.pt/ pubs/slides/</a:t>
            </a:r>
          </a:p>
        </p:txBody>
      </p:sp>
      <p:pic>
        <p:nvPicPr>
          <p:cNvPr id="25604" name="Picture 4" descr="LagarVelhobu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2309813"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0" y="4419600"/>
            <a:ext cx="2667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Lagar Velho burial, above, note the red ochre surrounding the skeleton. Image from: </a:t>
            </a:r>
            <a:r>
              <a:rPr lang="en-GB" sz="1200">
                <a:cs typeface="Arial" panose="020B0604020202020204" pitchFamily="34" charset="0"/>
              </a:rPr>
              <a:t>www.artsci.wustl.edu/~anthro/</a:t>
            </a:r>
            <a:r>
              <a:rPr lang="en-GB" sz="1200">
                <a:solidFill>
                  <a:srgbClr val="000000"/>
                </a:solidFill>
                <a:cs typeface="Arial" panose="020B0604020202020204" pitchFamily="34" charset="0"/>
              </a:rPr>
              <a:t>blurb/</a:t>
            </a:r>
            <a:br>
              <a:rPr lang="en-GB" sz="1200">
                <a:solidFill>
                  <a:srgbClr val="000000"/>
                </a:solidFill>
                <a:cs typeface="Arial" panose="020B0604020202020204" pitchFamily="34" charset="0"/>
              </a:rPr>
            </a:br>
            <a:r>
              <a:rPr lang="en-GB" sz="1200">
                <a:solidFill>
                  <a:srgbClr val="000000"/>
                </a:solidFill>
                <a:cs typeface="Arial" panose="020B0604020202020204" pitchFamily="34" charset="0"/>
              </a:rPr>
              <a:t>b_trink.html</a:t>
            </a:r>
            <a:endParaRPr lang="en-GB" sz="1200"/>
          </a:p>
        </p:txBody>
      </p:sp>
      <p:pic>
        <p:nvPicPr>
          <p:cNvPr id="25606" name="Picture 6" descr="lvdraw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505200"/>
            <a:ext cx="3824288"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lvsk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762000"/>
            <a:ext cx="1728788"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8"/>
          <p:cNvSpPr txBox="1">
            <a:spLocks noChangeArrowheads="1"/>
          </p:cNvSpPr>
          <p:nvPr/>
        </p:nvSpPr>
        <p:spPr bwMode="auto">
          <a:xfrm>
            <a:off x="5029200" y="5791200"/>
            <a:ext cx="4114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cs typeface="Arial" panose="020B0604020202020204" pitchFamily="34" charset="0"/>
              </a:rPr>
              <a:t>Drawing showing the burial and the presence of “grave goods”. From an article by João Zilhão: www.athenapub.com/ 8zilhao1.htm</a:t>
            </a:r>
          </a:p>
        </p:txBody>
      </p:sp>
      <p:sp>
        <p:nvSpPr>
          <p:cNvPr id="25609" name="Text Box 9"/>
          <p:cNvSpPr txBox="1">
            <a:spLocks noChangeArrowheads="1"/>
          </p:cNvSpPr>
          <p:nvPr/>
        </p:nvSpPr>
        <p:spPr bwMode="auto">
          <a:xfrm>
            <a:off x="3200400" y="228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400" b="1"/>
              <a:t>Lagar Velho 24ky</a:t>
            </a:r>
          </a:p>
        </p:txBody>
      </p:sp>
      <p:sp>
        <p:nvSpPr>
          <p:cNvPr id="25610" name="Text Box 10"/>
          <p:cNvSpPr txBox="1">
            <a:spLocks noChangeArrowheads="1"/>
          </p:cNvSpPr>
          <p:nvPr/>
        </p:nvSpPr>
        <p:spPr bwMode="auto">
          <a:xfrm>
            <a:off x="4495800" y="2286000"/>
            <a:ext cx="13716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The 4 year-old child’s skeleton after excavation. </a:t>
            </a:r>
            <a:r>
              <a:rPr lang="en-GB" sz="1200">
                <a:cs typeface="Arial" panose="020B0604020202020204" pitchFamily="34" charset="0"/>
              </a:rPr>
              <a:t>www.ipa.min-cultura.pt/ pubs/slides/</a:t>
            </a:r>
          </a:p>
          <a:p>
            <a:pPr eaLnBrk="1" hangingPunct="1">
              <a:spcBef>
                <a:spcPct val="50000"/>
              </a:spcBef>
            </a:pPr>
            <a:endParaRPr lang="en-GB" sz="1200"/>
          </a:p>
        </p:txBody>
      </p:sp>
      <p:sp>
        <p:nvSpPr>
          <p:cNvPr id="25611" name="Text Box 11"/>
          <p:cNvSpPr txBox="1">
            <a:spLocks noChangeArrowheads="1"/>
          </p:cNvSpPr>
          <p:nvPr/>
        </p:nvSpPr>
        <p:spPr bwMode="auto">
          <a:xfrm>
            <a:off x="2895600" y="3886200"/>
            <a:ext cx="1981200" cy="229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t>Evidence for past interbreeding between Neanderthals &amp; modern humans or simply a stocky Gravettian child?</a:t>
            </a:r>
          </a:p>
        </p:txBody>
      </p:sp>
      <p:sp>
        <p:nvSpPr>
          <p:cNvPr id="25612" name="Text Box 12"/>
          <p:cNvSpPr txBox="1">
            <a:spLocks noChangeArrowheads="1"/>
          </p:cNvSpPr>
          <p:nvPr/>
        </p:nvSpPr>
        <p:spPr bwMode="auto">
          <a:xfrm>
            <a:off x="4953000" y="4038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NZ">
                <a:solidFill>
                  <a:schemeClr val="bg1"/>
                </a:solidFill>
              </a:rPr>
              <a:t>(Deer)</a:t>
            </a:r>
          </a:p>
        </p:txBody>
      </p:sp>
      <p:sp>
        <p:nvSpPr>
          <p:cNvPr id="15" name="AutoShape 6">
            <a:hlinkClick r:id="" action="ppaction://hlinkshowjump?jump=nextslide" highlightClick="1"/>
          </p:cNvPr>
          <p:cNvSpPr>
            <a:spLocks noChangeArrowheads="1"/>
          </p:cNvSpPr>
          <p:nvPr/>
        </p:nvSpPr>
        <p:spPr bwMode="auto">
          <a:xfrm rot="10800000">
            <a:off x="0" y="6394450"/>
            <a:ext cx="426085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1" y="-2358"/>
            <a:ext cx="8967789" cy="6860358"/>
          </a:xfrm>
          <a:prstGeom prst="rect">
            <a:avLst/>
          </a:prstGeom>
        </p:spPr>
      </p:pic>
    </p:spTree>
    <p:extLst>
      <p:ext uri="{BB962C8B-B14F-4D97-AF65-F5344CB8AC3E}">
        <p14:creationId xmlns:p14="http://schemas.microsoft.com/office/powerpoint/2010/main" val="347268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3-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6200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762000" y="1524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a:t>An overview of the evolution of </a:t>
            </a:r>
            <a:r>
              <a:rPr lang="en-GB" sz="3200" b="1" i="1"/>
              <a:t>Homo</a:t>
            </a:r>
            <a:r>
              <a:rPr lang="en-GB" sz="3200" b="1"/>
              <a:t> in time and space</a:t>
            </a:r>
          </a:p>
        </p:txBody>
      </p:sp>
      <p:sp>
        <p:nvSpPr>
          <p:cNvPr id="5124" name="Text Box 4"/>
          <p:cNvSpPr txBox="1">
            <a:spLocks noChangeArrowheads="1"/>
          </p:cNvSpPr>
          <p:nvPr/>
        </p:nvSpPr>
        <p:spPr bwMode="auto">
          <a:xfrm>
            <a:off x="5181600" y="6324600"/>
            <a:ext cx="373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Lewin &amp; Foley (2003) Figure 13.1</a:t>
            </a:r>
          </a:p>
        </p:txBody>
      </p:sp>
      <p:sp>
        <p:nvSpPr>
          <p:cNvPr id="7"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g057"/>
          <p:cNvPicPr>
            <a:picLocks noChangeAspect="1" noChangeArrowheads="1"/>
          </p:cNvPicPr>
          <p:nvPr/>
        </p:nvPicPr>
        <p:blipFill>
          <a:blip r:embed="rId2">
            <a:lum bright="6000"/>
            <a:grayscl/>
            <a:extLst>
              <a:ext uri="{28A0092B-C50C-407E-A947-70E740481C1C}">
                <a14:useLocalDpi xmlns:a14="http://schemas.microsoft.com/office/drawing/2010/main" val="0"/>
              </a:ext>
            </a:extLst>
          </a:blip>
          <a:srcRect b="37245"/>
          <a:stretch>
            <a:fillRect/>
          </a:stretch>
        </p:blipFill>
        <p:spPr bwMode="auto">
          <a:xfrm>
            <a:off x="1828800" y="990600"/>
            <a:ext cx="46228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457200" y="4419600"/>
            <a:ext cx="8001000" cy="192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This drawing of the Kabwe cranium from Klein (1999) shows some of the main features of this skull. In its massive face, thick browridges, flat, receding frontal and greater breadth at the base of the skull, it looks more like Homo erectus. But the size of the braincase – at 1280cc – is larger than H. erectus and the back of the skull is differently shaped, with the occipital plate rising nearly vertically above the torus.</a:t>
            </a:r>
          </a:p>
          <a:p>
            <a:pPr eaLnBrk="1" hangingPunct="1">
              <a:spcBef>
                <a:spcPct val="50000"/>
              </a:spcBef>
            </a:pPr>
            <a:r>
              <a:rPr lang="en-GB" sz="1600"/>
              <a:t>The other marked feature of this </a:t>
            </a:r>
            <a:r>
              <a:rPr lang="en-GB" sz="1600" u="sng"/>
              <a:t>individual</a:t>
            </a:r>
            <a:r>
              <a:rPr lang="en-GB" sz="1600"/>
              <a:t> is the shocking state of the teeth, with many caries and abscessing eroding the bone of the upper jaw.</a:t>
            </a:r>
            <a:endParaRPr lang="en-GB" sz="1600" u="sng"/>
          </a:p>
        </p:txBody>
      </p:sp>
      <p:sp>
        <p:nvSpPr>
          <p:cNvPr id="6148" name="Text Box 4"/>
          <p:cNvSpPr txBox="1">
            <a:spLocks noChangeArrowheads="1"/>
          </p:cNvSpPr>
          <p:nvPr/>
        </p:nvSpPr>
        <p:spPr bwMode="auto">
          <a:xfrm>
            <a:off x="457200" y="381000"/>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a:t>After </a:t>
            </a:r>
            <a:r>
              <a:rPr lang="en-GB" sz="2800" b="1" i="1"/>
              <a:t>Homo erectus</a:t>
            </a:r>
            <a:r>
              <a:rPr lang="en-GB" sz="2800" b="1"/>
              <a:t> in Africa</a:t>
            </a:r>
          </a:p>
        </p:txBody>
      </p:sp>
      <p:sp>
        <p:nvSpPr>
          <p:cNvPr id="7"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4-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30480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1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27432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5410200" y="914400"/>
            <a:ext cx="3352800"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As well as the Kabwe cranium which is of uncertain date, but older than 200ky, there are a number of other similarly archaic fossils (see map: Elandsfontein, Bodo, Ndutu). These fossils are often grouped into </a:t>
            </a:r>
            <a:r>
              <a:rPr lang="en-GB" sz="1600" i="1"/>
              <a:t>Homo heidelbergensis</a:t>
            </a:r>
            <a:r>
              <a:rPr lang="en-GB" sz="1600"/>
              <a:t> because of their overall similarity with European finds such as Petralona.</a:t>
            </a:r>
          </a:p>
          <a:p>
            <a:pPr eaLnBrk="1" hangingPunct="1">
              <a:spcBef>
                <a:spcPct val="50000"/>
              </a:spcBef>
            </a:pPr>
            <a:r>
              <a:rPr lang="en-GB" sz="1600"/>
              <a:t>In Africa there is then a slightly  later group of fossils, including Jebel Irhoud (bottom) which appear to be more modern in character. These include the finds from Florisbad, Ngaloba, Koobi Fora and Omo II (see map). It isn’t clear whether these should be included in </a:t>
            </a:r>
            <a:r>
              <a:rPr lang="en-GB" sz="1600" i="1"/>
              <a:t>H. heidelbergensis</a:t>
            </a:r>
            <a:r>
              <a:rPr lang="en-GB" sz="1600"/>
              <a:t>, put into a separate species or considered to be very early </a:t>
            </a:r>
            <a:r>
              <a:rPr lang="en-GB" sz="1600" i="1"/>
              <a:t>H. sapiens</a:t>
            </a:r>
            <a:r>
              <a:rPr lang="en-GB" sz="1600"/>
              <a:t>.</a:t>
            </a:r>
          </a:p>
        </p:txBody>
      </p:sp>
      <p:sp>
        <p:nvSpPr>
          <p:cNvPr id="7173" name="Text Box 5"/>
          <p:cNvSpPr txBox="1">
            <a:spLocks noChangeArrowheads="1"/>
          </p:cNvSpPr>
          <p:nvPr/>
        </p:nvSpPr>
        <p:spPr bwMode="auto">
          <a:xfrm>
            <a:off x="609600" y="1524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b="1"/>
              <a:t>After Homo erectus in Africa - 2</a:t>
            </a:r>
          </a:p>
        </p:txBody>
      </p:sp>
      <p:sp>
        <p:nvSpPr>
          <p:cNvPr id="7174" name="Text Box 6"/>
          <p:cNvSpPr txBox="1">
            <a:spLocks noChangeArrowheads="1"/>
          </p:cNvSpPr>
          <p:nvPr/>
        </p:nvSpPr>
        <p:spPr bwMode="auto">
          <a:xfrm>
            <a:off x="304800" y="3276600"/>
            <a:ext cx="419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Drawings from Lewin &amp; Foley (2003)</a:t>
            </a:r>
          </a:p>
        </p:txBody>
      </p:sp>
      <p:pic>
        <p:nvPicPr>
          <p:cNvPr id="7175" name="Picture 7" descr="afrsum"/>
          <p:cNvPicPr>
            <a:picLocks noChangeAspect="1" noChangeArrowheads="1"/>
          </p:cNvPicPr>
          <p:nvPr/>
        </p:nvPicPr>
        <p:blipFill>
          <a:blip r:embed="rId4">
            <a:extLst>
              <a:ext uri="{28A0092B-C50C-407E-A947-70E740481C1C}">
                <a14:useLocalDpi xmlns:a14="http://schemas.microsoft.com/office/drawing/2010/main" val="0"/>
              </a:ext>
            </a:extLst>
          </a:blip>
          <a:srcRect l="7770" t="46988" r="2873" b="8434"/>
          <a:stretch>
            <a:fillRect/>
          </a:stretch>
        </p:blipFill>
        <p:spPr bwMode="auto">
          <a:xfrm>
            <a:off x="685800" y="3581400"/>
            <a:ext cx="3505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8"/>
          <p:cNvSpPr txBox="1">
            <a:spLocks noChangeArrowheads="1"/>
          </p:cNvSpPr>
          <p:nvPr/>
        </p:nvSpPr>
        <p:spPr bwMode="auto">
          <a:xfrm>
            <a:off x="3962400" y="9906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Kabwe</a:t>
            </a:r>
          </a:p>
        </p:txBody>
      </p:sp>
      <p:sp>
        <p:nvSpPr>
          <p:cNvPr id="7177" name="Text Box 9"/>
          <p:cNvSpPr txBox="1">
            <a:spLocks noChangeArrowheads="1"/>
          </p:cNvSpPr>
          <p:nvPr/>
        </p:nvSpPr>
        <p:spPr bwMode="auto">
          <a:xfrm>
            <a:off x="3733800" y="23622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Jebel Irhoud</a:t>
            </a:r>
          </a:p>
        </p:txBody>
      </p:sp>
      <p:sp>
        <p:nvSpPr>
          <p:cNvPr id="7178" name="Rectangle 10"/>
          <p:cNvSpPr>
            <a:spLocks noChangeArrowheads="1"/>
          </p:cNvSpPr>
          <p:nvPr/>
        </p:nvSpPr>
        <p:spPr bwMode="auto">
          <a:xfrm>
            <a:off x="4114800" y="3657600"/>
            <a:ext cx="152400" cy="1295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7179" name="Text Box 11"/>
          <p:cNvSpPr txBox="1">
            <a:spLocks noChangeArrowheads="1"/>
          </p:cNvSpPr>
          <p:nvPr/>
        </p:nvSpPr>
        <p:spPr bwMode="auto">
          <a:xfrm>
            <a:off x="381000" y="64008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Map from Stringer &amp; Gamble (1993) In Search of the Neanderthals. Thames &amp; Hudson</a:t>
            </a:r>
          </a:p>
        </p:txBody>
      </p:sp>
      <p:sp>
        <p:nvSpPr>
          <p:cNvPr id="14"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ran dol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28305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img069"/>
          <p:cNvPicPr>
            <a:picLocks noChangeAspect="1" noChangeArrowheads="1"/>
          </p:cNvPicPr>
          <p:nvPr/>
        </p:nvPicPr>
        <p:blipFill>
          <a:blip r:embed="rId3">
            <a:extLst>
              <a:ext uri="{28A0092B-C50C-407E-A947-70E740481C1C}">
                <a14:useLocalDpi xmlns:a14="http://schemas.microsoft.com/office/drawing/2010/main" val="0"/>
              </a:ext>
            </a:extLst>
          </a:blip>
          <a:srcRect b="39421"/>
          <a:stretch>
            <a:fillRect/>
          </a:stretch>
        </p:blipFill>
        <p:spPr bwMode="auto">
          <a:xfrm>
            <a:off x="2971800" y="1219200"/>
            <a:ext cx="304800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838200" y="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3200" b="1"/>
              <a:t>Gran Dolina (TD6), Atapuerca, Spain</a:t>
            </a:r>
            <a:r>
              <a:rPr lang="en-GB" sz="3200" b="1" i="1"/>
              <a:t> Homo antecessor</a:t>
            </a:r>
            <a:r>
              <a:rPr lang="en-GB" sz="3200"/>
              <a:t> </a:t>
            </a:r>
            <a:r>
              <a:rPr lang="en-GB" sz="3200" b="1"/>
              <a:t>– 800ky</a:t>
            </a:r>
            <a:endParaRPr lang="en-GB" sz="3200" b="1" i="1"/>
          </a:p>
        </p:txBody>
      </p:sp>
      <p:sp>
        <p:nvSpPr>
          <p:cNvPr id="8197" name="Text Box 5"/>
          <p:cNvSpPr txBox="1">
            <a:spLocks noChangeArrowheads="1"/>
          </p:cNvSpPr>
          <p:nvPr/>
        </p:nvSpPr>
        <p:spPr bwMode="auto">
          <a:xfrm>
            <a:off x="381000" y="5181600"/>
            <a:ext cx="274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Image from “Atapuerca – </a:t>
            </a:r>
            <a:br>
              <a:rPr lang="en-GB" sz="1200"/>
            </a:br>
            <a:r>
              <a:rPr lang="en-GB" sz="1200"/>
              <a:t>a world heritage site:</a:t>
            </a:r>
            <a:br>
              <a:rPr lang="en-GB" sz="1200"/>
            </a:br>
            <a:r>
              <a:rPr lang="en-GB" sz="1200"/>
              <a:t>http://www.ucm.es/info/paleo</a:t>
            </a:r>
            <a:br>
              <a:rPr lang="en-GB" sz="1200"/>
            </a:br>
            <a:r>
              <a:rPr lang="en-GB" sz="1200"/>
              <a:t>/ata/english/main.htm</a:t>
            </a:r>
          </a:p>
        </p:txBody>
      </p:sp>
      <p:sp>
        <p:nvSpPr>
          <p:cNvPr id="8198" name="Text Box 6"/>
          <p:cNvSpPr txBox="1">
            <a:spLocks noChangeArrowheads="1"/>
          </p:cNvSpPr>
          <p:nvPr/>
        </p:nvSpPr>
        <p:spPr bwMode="auto">
          <a:xfrm>
            <a:off x="6096000" y="1295400"/>
            <a:ext cx="3048000"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Drawing of the maxilla from Klein (1999). The presence of a canine fossa makes this fossil distinguishable from Neanderthals.  It has been argued that this is a distinct species (</a:t>
            </a:r>
            <a:r>
              <a:rPr lang="en-GB" sz="1400" i="1"/>
              <a:t>H. antecessor</a:t>
            </a:r>
            <a:r>
              <a:rPr lang="en-GB" sz="1400"/>
              <a:t>) which is like both </a:t>
            </a:r>
            <a:r>
              <a:rPr lang="en-GB" sz="1400" i="1"/>
              <a:t>H. ergaster</a:t>
            </a:r>
            <a:r>
              <a:rPr lang="en-GB" sz="1400"/>
              <a:t> and </a:t>
            </a:r>
            <a:r>
              <a:rPr lang="en-GB" sz="1400" i="1"/>
              <a:t>H. sapiens</a:t>
            </a:r>
            <a:r>
              <a:rPr lang="en-GB" sz="1400"/>
              <a:t> so that it may be a common ancestor to modern humans as well as to the </a:t>
            </a:r>
            <a:r>
              <a:rPr lang="en-GB" sz="1400" i="1"/>
              <a:t>H. heidelbergensis</a:t>
            </a:r>
            <a:r>
              <a:rPr lang="en-GB" sz="1400"/>
              <a:t> - </a:t>
            </a:r>
            <a:r>
              <a:rPr lang="en-GB" sz="1400" i="1"/>
              <a:t>H. neanderthalensis</a:t>
            </a:r>
            <a:r>
              <a:rPr lang="en-GB" sz="1400"/>
              <a:t> lineage</a:t>
            </a:r>
            <a:r>
              <a:rPr lang="en-GB" sz="1400" i="1"/>
              <a:t>.</a:t>
            </a:r>
            <a:r>
              <a:rPr lang="en-GB" sz="1400"/>
              <a:t> </a:t>
            </a:r>
            <a:br>
              <a:rPr lang="en-GB" sz="1400"/>
            </a:br>
            <a:r>
              <a:rPr lang="en-GB" sz="1400"/>
              <a:t/>
            </a:r>
            <a:br>
              <a:rPr lang="en-GB" sz="1400"/>
            </a:br>
            <a:r>
              <a:rPr lang="en-GB" sz="1400"/>
              <a:t>Acceptance of this idea would produce a phylogeny like that shown to the left.</a:t>
            </a:r>
          </a:p>
        </p:txBody>
      </p:sp>
      <p:pic>
        <p:nvPicPr>
          <p:cNvPr id="8199" name="Picture 7" descr="img070"/>
          <p:cNvPicPr>
            <a:picLocks noChangeAspect="1" noChangeArrowheads="1"/>
          </p:cNvPicPr>
          <p:nvPr/>
        </p:nvPicPr>
        <p:blipFill>
          <a:blip r:embed="rId4" cstate="print">
            <a:lum bright="12000"/>
            <a:grayscl/>
            <a:extLst>
              <a:ext uri="{28A0092B-C50C-407E-A947-70E740481C1C}">
                <a14:useLocalDpi xmlns:a14="http://schemas.microsoft.com/office/drawing/2010/main" val="0"/>
              </a:ext>
            </a:extLst>
          </a:blip>
          <a:srcRect l="11784" t="6436" b="21153"/>
          <a:stretch>
            <a:fillRect/>
          </a:stretch>
        </p:blipFill>
        <p:spPr bwMode="auto">
          <a:xfrm>
            <a:off x="3200400" y="3810000"/>
            <a:ext cx="28146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8"/>
          <p:cNvSpPr txBox="1">
            <a:spLocks noChangeArrowheads="1"/>
          </p:cNvSpPr>
          <p:nvPr/>
        </p:nvSpPr>
        <p:spPr bwMode="auto">
          <a:xfrm>
            <a:off x="6096000" y="5562600"/>
            <a:ext cx="2819400" cy="952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400"/>
              <a:t>deCastro </a:t>
            </a:r>
            <a:r>
              <a:rPr lang="en-GB" sz="1400" i="1"/>
              <a:t>et al</a:t>
            </a:r>
            <a:r>
              <a:rPr lang="en-GB" sz="1400"/>
              <a:t> (1997) Science </a:t>
            </a:r>
            <a:r>
              <a:rPr lang="en-GB" sz="1400" b="1"/>
              <a:t>276</a:t>
            </a:r>
            <a:r>
              <a:rPr lang="en-GB" sz="1400"/>
              <a:t> 1392-5 (Phylogeny from Research news in the same issue)</a:t>
            </a:r>
          </a:p>
        </p:txBody>
      </p:sp>
      <p:sp>
        <p:nvSpPr>
          <p:cNvPr id="11"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76200"/>
            <a:ext cx="7772400" cy="457200"/>
          </a:xfrm>
        </p:spPr>
        <p:txBody>
          <a:bodyPr/>
          <a:lstStyle/>
          <a:p>
            <a:pPr eaLnBrk="1" hangingPunct="1">
              <a:defRPr/>
            </a:pPr>
            <a:r>
              <a:rPr lang="en-GB" sz="2400" b="1" smtClean="0"/>
              <a:t>Boxgrove, Sussex - 1</a:t>
            </a:r>
          </a:p>
        </p:txBody>
      </p:sp>
      <p:sp>
        <p:nvSpPr>
          <p:cNvPr id="9219" name="Rectangle 3"/>
          <p:cNvSpPr>
            <a:spLocks noGrp="1" noChangeArrowheads="1"/>
          </p:cNvSpPr>
          <p:nvPr>
            <p:ph type="body" sz="half" idx="1"/>
          </p:nvPr>
        </p:nvSpPr>
        <p:spPr>
          <a:xfrm>
            <a:off x="609600" y="685800"/>
            <a:ext cx="3810000" cy="1828800"/>
          </a:xfrm>
        </p:spPr>
        <p:txBody>
          <a:bodyPr/>
          <a:lstStyle/>
          <a:p>
            <a:pPr eaLnBrk="1" hangingPunct="1">
              <a:defRPr/>
            </a:pPr>
            <a:r>
              <a:rPr lang="en-GB" sz="1800" smtClean="0"/>
              <a:t>Boxgrove was occupied just before the great Anglian glaciation – about 500,000 years ago.</a:t>
            </a:r>
          </a:p>
          <a:p>
            <a:pPr eaLnBrk="1" hangingPunct="1">
              <a:defRPr/>
            </a:pPr>
            <a:r>
              <a:rPr lang="en-GB" sz="1800" smtClean="0"/>
              <a:t>The people living there were very robustly built.</a:t>
            </a:r>
          </a:p>
        </p:txBody>
      </p:sp>
      <p:pic>
        <p:nvPicPr>
          <p:cNvPr id="9220" name="Picture 4" descr="nhm tibia"/>
          <p:cNvPicPr>
            <a:picLocks noChangeAspect="1" noChangeArrowheads="1"/>
          </p:cNvPicPr>
          <p:nvPr/>
        </p:nvPicPr>
        <p:blipFill>
          <a:blip r:embed="rId2">
            <a:extLst>
              <a:ext uri="{28A0092B-C50C-407E-A947-70E740481C1C}">
                <a14:useLocalDpi xmlns:a14="http://schemas.microsoft.com/office/drawing/2010/main" val="0"/>
              </a:ext>
            </a:extLst>
          </a:blip>
          <a:srcRect t="21901"/>
          <a:stretch>
            <a:fillRect/>
          </a:stretch>
        </p:blipFill>
        <p:spPr bwMode="auto">
          <a:xfrm>
            <a:off x="609600" y="2514600"/>
            <a:ext cx="32004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11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181600"/>
            <a:ext cx="19812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p:cNvSpPr txBox="1">
            <a:spLocks noChangeArrowheads="1"/>
          </p:cNvSpPr>
          <p:nvPr/>
        </p:nvSpPr>
        <p:spPr bwMode="auto">
          <a:xfrm>
            <a:off x="457200" y="4267200"/>
            <a:ext cx="3581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t>Because of the similarity to earlier finds they have been placed in </a:t>
            </a:r>
            <a:r>
              <a:rPr lang="en-GB" i="1"/>
              <a:t>Homo heidelbergensis</a:t>
            </a:r>
          </a:p>
        </p:txBody>
      </p:sp>
      <p:pic>
        <p:nvPicPr>
          <p:cNvPr id="9223" name="Picture 7" descr="img067"/>
          <p:cNvPicPr>
            <a:picLocks noChangeAspect="1" noChangeArrowheads="1"/>
          </p:cNvPicPr>
          <p:nvPr/>
        </p:nvPicPr>
        <p:blipFill>
          <a:blip r:embed="rId4" cstate="print">
            <a:extLst>
              <a:ext uri="{28A0092B-C50C-407E-A947-70E740481C1C}">
                <a14:useLocalDpi xmlns:a14="http://schemas.microsoft.com/office/drawing/2010/main" val="0"/>
              </a:ext>
            </a:extLst>
          </a:blip>
          <a:srcRect b="15974"/>
          <a:stretch>
            <a:fillRect/>
          </a:stretch>
        </p:blipFill>
        <p:spPr bwMode="auto">
          <a:xfrm>
            <a:off x="4572000" y="533400"/>
            <a:ext cx="40116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8"/>
          <p:cNvSpPr txBox="1">
            <a:spLocks noChangeArrowheads="1"/>
          </p:cNvSpPr>
          <p:nvPr/>
        </p:nvSpPr>
        <p:spPr bwMode="auto">
          <a:xfrm>
            <a:off x="4648200" y="5181600"/>
            <a:ext cx="411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t>Boxgrove is located on the Goodwood-Slindon Raised beach. Raised beaches are a relic of earlier, higher, sea-levels. In this case, covered by later, cold-stage deposits.</a:t>
            </a:r>
          </a:p>
        </p:txBody>
      </p:sp>
      <p:sp>
        <p:nvSpPr>
          <p:cNvPr id="9225" name="Text Box 9"/>
          <p:cNvSpPr txBox="1">
            <a:spLocks noChangeArrowheads="1"/>
          </p:cNvSpPr>
          <p:nvPr/>
        </p:nvSpPr>
        <p:spPr bwMode="auto">
          <a:xfrm>
            <a:off x="6781800" y="4868863"/>
            <a:ext cx="1905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Jones (1981)</a:t>
            </a:r>
          </a:p>
        </p:txBody>
      </p:sp>
      <p:sp>
        <p:nvSpPr>
          <p:cNvPr id="9226" name="Text Box 10"/>
          <p:cNvSpPr txBox="1">
            <a:spLocks noChangeArrowheads="1"/>
          </p:cNvSpPr>
          <p:nvPr/>
        </p:nvSpPr>
        <p:spPr bwMode="auto">
          <a:xfrm>
            <a:off x="0" y="6172200"/>
            <a:ext cx="16764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200"/>
              <a:t>Images of fossils from Natural History Museum.</a:t>
            </a:r>
          </a:p>
        </p:txBody>
      </p:sp>
      <p:sp>
        <p:nvSpPr>
          <p:cNvPr id="13"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838200"/>
          </a:xfrm>
        </p:spPr>
        <p:txBody>
          <a:bodyPr/>
          <a:lstStyle/>
          <a:p>
            <a:pPr eaLnBrk="1" hangingPunct="1">
              <a:defRPr/>
            </a:pPr>
            <a:r>
              <a:rPr lang="en-GB" sz="2400" b="1" i="1" smtClean="0"/>
              <a:t>Homo heidelbergensis </a:t>
            </a:r>
            <a:r>
              <a:rPr lang="en-GB" sz="2400" b="1" smtClean="0"/>
              <a:t>in Europe</a:t>
            </a:r>
            <a:endParaRPr lang="en-GB" sz="2400" b="1" i="1" smtClean="0"/>
          </a:p>
        </p:txBody>
      </p:sp>
      <p:pic>
        <p:nvPicPr>
          <p:cNvPr id="10243" name="Picture 3" descr="1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38100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14-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22388"/>
            <a:ext cx="403860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381000" y="4800600"/>
            <a:ext cx="43434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The figures above show (a) a drawing of the mandible found at Mauer (500ky) and (b) the cranium found at Steinheim (200-300ky). Both of these German fossils show a mix of archaic and modern features. Neither are clearly attributable to either </a:t>
            </a:r>
            <a:r>
              <a:rPr lang="en-GB" sz="1600" i="1"/>
              <a:t>H. erectus</a:t>
            </a:r>
            <a:r>
              <a:rPr lang="en-GB" sz="1600"/>
              <a:t> or </a:t>
            </a:r>
            <a:r>
              <a:rPr lang="en-GB" sz="1600" i="1"/>
              <a:t>H. neanderthalensis</a:t>
            </a:r>
            <a:r>
              <a:rPr lang="en-GB" sz="1600"/>
              <a:t>. Currently both are attributed to </a:t>
            </a:r>
            <a:r>
              <a:rPr lang="en-GB" sz="1600" i="1"/>
              <a:t>H. heidelbergensis</a:t>
            </a:r>
            <a:r>
              <a:rPr lang="en-GB" sz="1600"/>
              <a:t>.</a:t>
            </a:r>
            <a:endParaRPr lang="en-GB" sz="1600" i="1"/>
          </a:p>
        </p:txBody>
      </p:sp>
      <p:sp>
        <p:nvSpPr>
          <p:cNvPr id="10246" name="Text Box 6"/>
          <p:cNvSpPr txBox="1">
            <a:spLocks noChangeArrowheads="1"/>
          </p:cNvSpPr>
          <p:nvPr/>
        </p:nvSpPr>
        <p:spPr bwMode="auto">
          <a:xfrm>
            <a:off x="5181600" y="3429000"/>
            <a:ext cx="38100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The figure above shows a drawing of the massive skull from Petralona, Greece. This is dated to c. 200ky. Again this combines modern features – the large brain case – with archaic features such as the large face, pronounced brow-ridges and general robusticity. This is currently taken as an example of </a:t>
            </a:r>
            <a:r>
              <a:rPr lang="en-GB" sz="1600" i="1"/>
              <a:t>H. heidelbergensis</a:t>
            </a:r>
            <a:r>
              <a:rPr lang="en-GB" sz="1600"/>
              <a:t> as it lacks the characteristic mid-facial projection of the Neanderthals.</a:t>
            </a:r>
            <a:br>
              <a:rPr lang="en-GB" sz="1600"/>
            </a:br>
            <a:r>
              <a:rPr lang="en-GB" sz="1600"/>
              <a:t/>
            </a:r>
            <a:br>
              <a:rPr lang="en-GB" sz="1600"/>
            </a:br>
            <a:r>
              <a:rPr lang="en-GB" sz="1400"/>
              <a:t>Illustrations from Lewin &amp; Foley (2003)</a:t>
            </a:r>
            <a:endParaRPr lang="en-GB" sz="1600"/>
          </a:p>
        </p:txBody>
      </p:sp>
      <p:sp>
        <p:nvSpPr>
          <p:cNvPr id="9"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g057"/>
          <p:cNvPicPr>
            <a:picLocks noChangeAspect="1" noChangeArrowheads="1"/>
          </p:cNvPicPr>
          <p:nvPr/>
        </p:nvPicPr>
        <p:blipFill>
          <a:blip r:embed="rId2">
            <a:lum bright="6000"/>
            <a:grayscl/>
            <a:extLst>
              <a:ext uri="{28A0092B-C50C-407E-A947-70E740481C1C}">
                <a14:useLocalDpi xmlns:a14="http://schemas.microsoft.com/office/drawing/2010/main" val="0"/>
              </a:ext>
            </a:extLst>
          </a:blip>
          <a:srcRect b="37245"/>
          <a:stretch>
            <a:fillRect/>
          </a:stretch>
        </p:blipFill>
        <p:spPr bwMode="auto">
          <a:xfrm>
            <a:off x="1828800" y="990600"/>
            <a:ext cx="46228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457200" y="4419600"/>
            <a:ext cx="8001000" cy="192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1600"/>
              <a:t>This drawing of the Kabwe cranium from Klein (1999) shows some of the main features of this skull. In its massive face, thick brow ridges, flat, receding frontal and greater breadth at the base of the skull, it looks more like Homo erectus. But the size of the braincase – at 1280cc – is larger than H. erectus and the back of the skull is differently shaped, with the occipital plate rising nearly vertically above the torus.</a:t>
            </a:r>
          </a:p>
          <a:p>
            <a:pPr eaLnBrk="1" hangingPunct="1">
              <a:spcBef>
                <a:spcPct val="50000"/>
              </a:spcBef>
            </a:pPr>
            <a:r>
              <a:rPr lang="en-GB" sz="1600"/>
              <a:t>The other marked feature of this </a:t>
            </a:r>
            <a:r>
              <a:rPr lang="en-GB" sz="1600" u="sng"/>
              <a:t>individual</a:t>
            </a:r>
            <a:r>
              <a:rPr lang="en-GB" sz="1600"/>
              <a:t> is the shocking state of the teeth, with many caries and abscessing eroding the bone of the upper jaw.</a:t>
            </a:r>
            <a:endParaRPr lang="en-GB" sz="1600" u="sng"/>
          </a:p>
        </p:txBody>
      </p:sp>
      <p:sp>
        <p:nvSpPr>
          <p:cNvPr id="11268" name="Text Box 4"/>
          <p:cNvSpPr txBox="1">
            <a:spLocks noChangeArrowheads="1"/>
          </p:cNvSpPr>
          <p:nvPr/>
        </p:nvSpPr>
        <p:spPr bwMode="auto">
          <a:xfrm>
            <a:off x="457200" y="3810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400" b="1" i="1"/>
              <a:t>Homo heidelbergensis</a:t>
            </a:r>
            <a:r>
              <a:rPr lang="en-GB" sz="2400" b="1"/>
              <a:t> in Africa</a:t>
            </a:r>
          </a:p>
        </p:txBody>
      </p:sp>
      <p:sp>
        <p:nvSpPr>
          <p:cNvPr id="7" name="AutoShape 6">
            <a:hlinkClick r:id="" action="ppaction://hlinkshowjump?jump=nextslide" highlightClick="1"/>
          </p:cNvPr>
          <p:cNvSpPr>
            <a:spLocks noChangeArrowheads="1"/>
          </p:cNvSpPr>
          <p:nvPr/>
        </p:nvSpPr>
        <p:spPr bwMode="auto">
          <a:xfrm>
            <a:off x="8610600" y="6400800"/>
            <a:ext cx="6096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88</TotalTime>
  <Words>1752</Words>
  <Application>Microsoft Office PowerPoint</Application>
  <PresentationFormat>On-screen Show (4:3)</PresentationFormat>
  <Paragraphs>95</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Times New Roman</vt:lpstr>
      <vt:lpstr>Wingdings</vt:lpstr>
      <vt:lpstr>Orbit</vt:lpstr>
      <vt:lpstr>Homo Bro’s </vt:lpstr>
      <vt:lpstr>PowerPoint Presentation</vt:lpstr>
      <vt:lpstr>PowerPoint Presentation</vt:lpstr>
      <vt:lpstr>PowerPoint Presentation</vt:lpstr>
      <vt:lpstr>PowerPoint Presentation</vt:lpstr>
      <vt:lpstr>PowerPoint Presentation</vt:lpstr>
      <vt:lpstr>Boxgrove, Sussex - 1</vt:lpstr>
      <vt:lpstr>Homo heidelbergensis in Europe</vt:lpstr>
      <vt:lpstr>PowerPoint Presentation</vt:lpstr>
      <vt:lpstr>The Pit of the Bones – Sima de los Huesos, Atapuerca</vt:lpstr>
      <vt:lpstr>PowerPoint Presentation</vt:lpstr>
      <vt:lpstr>PowerPoint Presentation</vt:lpstr>
      <vt:lpstr>PowerPoint Presentation</vt:lpstr>
      <vt:lpstr>Neanderthals and us</vt:lpstr>
      <vt:lpstr>PowerPoint Presentation</vt:lpstr>
      <vt:lpstr>PowerPoint Presentation</vt:lpstr>
      <vt:lpstr>PowerPoint Presentation</vt:lpstr>
      <vt:lpstr>PowerPoint Presentation</vt:lpstr>
      <vt:lpstr>PowerPoint Presentation</vt:lpstr>
      <vt:lpstr>Another way of being human?</vt:lpstr>
      <vt:lpstr>PowerPoint Presentation</vt:lpstr>
      <vt:lpstr>Denisovians</vt:lpstr>
      <vt:lpstr>PowerPoint Presentation</vt:lpstr>
      <vt:lpstr>PowerPoint Presentation</vt:lpstr>
      <vt:lpstr>PowerPoint Presentation</vt:lpstr>
      <vt:lpstr>PowerPoint Presentation</vt:lpstr>
      <vt:lpstr>PowerPoint Presentation</vt:lpstr>
      <vt:lpstr>PowerPoint Presentation</vt:lpstr>
    </vt:vector>
  </TitlesOfParts>
  <Company>St. Marys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H. sapiens</dc:title>
  <dc:creator>Rick Wood</dc:creator>
  <cp:lastModifiedBy>Rick Wood</cp:lastModifiedBy>
  <cp:revision>17</cp:revision>
  <dcterms:created xsi:type="dcterms:W3CDTF">2007-10-29T07:36:07Z</dcterms:created>
  <dcterms:modified xsi:type="dcterms:W3CDTF">2014-09-23T02:23:01Z</dcterms:modified>
</cp:coreProperties>
</file>